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02" r:id="rId6"/>
    <p:sldId id="301" r:id="rId7"/>
    <p:sldId id="303" r:id="rId8"/>
    <p:sldId id="304" r:id="rId9"/>
    <p:sldId id="305" r:id="rId10"/>
    <p:sldId id="260" r:id="rId11"/>
    <p:sldId id="307" r:id="rId12"/>
    <p:sldId id="306" r:id="rId13"/>
    <p:sldId id="308" r:id="rId14"/>
    <p:sldId id="261" r:id="rId15"/>
    <p:sldId id="263" r:id="rId16"/>
    <p:sldId id="309" r:id="rId17"/>
    <p:sldId id="311" r:id="rId18"/>
    <p:sldId id="310" r:id="rId19"/>
    <p:sldId id="264" r:id="rId20"/>
    <p:sldId id="265" r:id="rId21"/>
    <p:sldId id="312" r:id="rId22"/>
    <p:sldId id="320" r:id="rId23"/>
    <p:sldId id="313" r:id="rId24"/>
    <p:sldId id="314" r:id="rId25"/>
    <p:sldId id="319" r:id="rId26"/>
    <p:sldId id="315" r:id="rId27"/>
    <p:sldId id="316" r:id="rId28"/>
    <p:sldId id="317" r:id="rId29"/>
    <p:sldId id="267" r:id="rId30"/>
    <p:sldId id="322" r:id="rId31"/>
    <p:sldId id="323" r:id="rId32"/>
    <p:sldId id="325" r:id="rId33"/>
    <p:sldId id="326" r:id="rId34"/>
    <p:sldId id="336" r:id="rId35"/>
    <p:sldId id="268" r:id="rId36"/>
    <p:sldId id="331" r:id="rId37"/>
    <p:sldId id="332" r:id="rId38"/>
    <p:sldId id="270" r:id="rId39"/>
    <p:sldId id="271" r:id="rId40"/>
    <p:sldId id="335" r:id="rId41"/>
    <p:sldId id="272" r:id="rId42"/>
    <p:sldId id="334" r:id="rId43"/>
    <p:sldId id="273" r:id="rId44"/>
    <p:sldId id="274" r:id="rId45"/>
    <p:sldId id="328" r:id="rId46"/>
    <p:sldId id="329" r:id="rId47"/>
    <p:sldId id="330" r:id="rId48"/>
    <p:sldId id="275" r:id="rId49"/>
    <p:sldId id="276" r:id="rId50"/>
    <p:sldId id="277" r:id="rId51"/>
    <p:sldId id="337" r:id="rId52"/>
    <p:sldId id="339" r:id="rId53"/>
    <p:sldId id="338" r:id="rId54"/>
    <p:sldId id="333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56032" y="237743"/>
            <a:ext cx="8623300" cy="6364605"/>
          </a:xfrm>
          <a:custGeom>
            <a:avLst/>
            <a:gdLst/>
            <a:ahLst/>
            <a:cxnLst/>
            <a:rect l="l" t="t" r="r" b="b"/>
            <a:pathLst>
              <a:path w="8623300" h="6364605">
                <a:moveTo>
                  <a:pt x="0" y="0"/>
                </a:moveTo>
                <a:lnTo>
                  <a:pt x="8622792" y="0"/>
                </a:lnTo>
                <a:lnTo>
                  <a:pt x="8622792" y="6364224"/>
                </a:lnTo>
                <a:lnTo>
                  <a:pt x="0" y="63642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56032" y="6379338"/>
            <a:ext cx="8623300" cy="1905"/>
          </a:xfrm>
          <a:custGeom>
            <a:avLst/>
            <a:gdLst/>
            <a:ahLst/>
            <a:cxnLst/>
            <a:rect l="l" t="t" r="r" b="b"/>
            <a:pathLst>
              <a:path w="8623300" h="1904">
                <a:moveTo>
                  <a:pt x="0" y="0"/>
                </a:moveTo>
                <a:lnTo>
                  <a:pt x="8622792" y="1588"/>
                </a:lnTo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90068" y="2355596"/>
            <a:ext cx="2963862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6031" y="237743"/>
            <a:ext cx="8623300" cy="6364605"/>
          </a:xfrm>
          <a:custGeom>
            <a:avLst/>
            <a:gdLst/>
            <a:ahLst/>
            <a:cxnLst/>
            <a:rect l="l" t="t" r="r" b="b"/>
            <a:pathLst>
              <a:path w="8623300" h="6364605">
                <a:moveTo>
                  <a:pt x="0" y="0"/>
                </a:moveTo>
                <a:lnTo>
                  <a:pt x="8622792" y="0"/>
                </a:lnTo>
                <a:lnTo>
                  <a:pt x="8622792" y="6364224"/>
                </a:lnTo>
                <a:lnTo>
                  <a:pt x="0" y="63642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6031" y="6379338"/>
            <a:ext cx="8623300" cy="1905"/>
          </a:xfrm>
          <a:custGeom>
            <a:avLst/>
            <a:gdLst/>
            <a:ahLst/>
            <a:cxnLst/>
            <a:rect l="l" t="t" r="r" b="b"/>
            <a:pathLst>
              <a:path w="8623300" h="1904">
                <a:moveTo>
                  <a:pt x="0" y="0"/>
                </a:moveTo>
                <a:lnTo>
                  <a:pt x="8622792" y="1588"/>
                </a:lnTo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8622792" y="0"/>
                </a:moveTo>
                <a:lnTo>
                  <a:pt x="0" y="0"/>
                </a:lnTo>
                <a:lnTo>
                  <a:pt x="0" y="64008"/>
                </a:lnTo>
                <a:lnTo>
                  <a:pt x="8622792" y="64008"/>
                </a:lnTo>
                <a:lnTo>
                  <a:pt x="8622792" y="0"/>
                </a:lnTo>
                <a:close/>
              </a:path>
            </a:pathLst>
          </a:custGeom>
          <a:solidFill>
            <a:srgbClr val="CBD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0" y="0"/>
                </a:moveTo>
                <a:lnTo>
                  <a:pt x="8622792" y="0"/>
                </a:lnTo>
                <a:lnTo>
                  <a:pt x="8622792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5152" y="523747"/>
            <a:ext cx="645369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662" y="2490628"/>
            <a:ext cx="7434580" cy="294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375" y="277367"/>
            <a:ext cx="8461375" cy="6303645"/>
            <a:chOff x="341375" y="277367"/>
            <a:chExt cx="8461375" cy="6303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277367"/>
              <a:ext cx="8461248" cy="63032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2842" y="475488"/>
              <a:ext cx="7983220" cy="5888990"/>
            </a:xfrm>
            <a:custGeom>
              <a:avLst/>
              <a:gdLst/>
              <a:ahLst/>
              <a:cxnLst/>
              <a:rect l="l" t="t" r="r" b="b"/>
              <a:pathLst>
                <a:path w="7983220" h="5888990">
                  <a:moveTo>
                    <a:pt x="0" y="0"/>
                  </a:moveTo>
                  <a:lnTo>
                    <a:pt x="7982712" y="0"/>
                  </a:lnTo>
                  <a:lnTo>
                    <a:pt x="7982712" y="5888736"/>
                  </a:lnTo>
                  <a:lnTo>
                    <a:pt x="0" y="58887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2842" y="6133646"/>
              <a:ext cx="7983220" cy="1905"/>
            </a:xfrm>
            <a:custGeom>
              <a:avLst/>
              <a:gdLst/>
              <a:ahLst/>
              <a:cxnLst/>
              <a:rect l="l" t="t" r="r" b="b"/>
              <a:pathLst>
                <a:path w="7983220" h="1904">
                  <a:moveTo>
                    <a:pt x="0" y="0"/>
                  </a:moveTo>
                  <a:lnTo>
                    <a:pt x="7982712" y="1472"/>
                  </a:lnTo>
                </a:path>
              </a:pathLst>
            </a:custGeom>
            <a:ln w="12700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2842" y="457200"/>
              <a:ext cx="7983220" cy="2578735"/>
            </a:xfrm>
            <a:custGeom>
              <a:avLst/>
              <a:gdLst/>
              <a:ahLst/>
              <a:cxnLst/>
              <a:rect l="l" t="t" r="r" b="b"/>
              <a:pathLst>
                <a:path w="7983220" h="2578735">
                  <a:moveTo>
                    <a:pt x="7982711" y="0"/>
                  </a:moveTo>
                  <a:lnTo>
                    <a:pt x="0" y="0"/>
                  </a:lnTo>
                  <a:lnTo>
                    <a:pt x="0" y="2578608"/>
                  </a:lnTo>
                  <a:lnTo>
                    <a:pt x="7982711" y="2578608"/>
                  </a:lnTo>
                  <a:lnTo>
                    <a:pt x="7982711" y="0"/>
                  </a:lnTo>
                  <a:close/>
                </a:path>
              </a:pathLst>
            </a:custGeom>
            <a:solidFill>
              <a:srgbClr val="CB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2842" y="457200"/>
              <a:ext cx="7983220" cy="2578735"/>
            </a:xfrm>
            <a:custGeom>
              <a:avLst/>
              <a:gdLst/>
              <a:ahLst/>
              <a:cxnLst/>
              <a:rect l="l" t="t" r="r" b="b"/>
              <a:pathLst>
                <a:path w="7983220" h="2578735">
                  <a:moveTo>
                    <a:pt x="0" y="0"/>
                  </a:moveTo>
                  <a:lnTo>
                    <a:pt x="7982712" y="0"/>
                  </a:lnTo>
                  <a:lnTo>
                    <a:pt x="7982712" y="2578608"/>
                  </a:lnTo>
                  <a:lnTo>
                    <a:pt x="0" y="25786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74937" y="2214372"/>
            <a:ext cx="38220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dirty="0">
                <a:solidFill>
                  <a:srgbClr val="404040"/>
                </a:solidFill>
              </a:rPr>
              <a:t>ML</a:t>
            </a:r>
            <a:r>
              <a:rPr sz="5000" spc="-40" dirty="0">
                <a:solidFill>
                  <a:srgbClr val="404040"/>
                </a:solidFill>
              </a:rPr>
              <a:t> </a:t>
            </a:r>
            <a:r>
              <a:rPr sz="5000" dirty="0">
                <a:solidFill>
                  <a:srgbClr val="404040"/>
                </a:solidFill>
              </a:rPr>
              <a:t>в</a:t>
            </a:r>
            <a:r>
              <a:rPr sz="5000" spc="-40" dirty="0">
                <a:solidFill>
                  <a:srgbClr val="404040"/>
                </a:solidFill>
              </a:rPr>
              <a:t> </a:t>
            </a:r>
            <a:r>
              <a:rPr sz="5000" dirty="0">
                <a:solidFill>
                  <a:srgbClr val="404040"/>
                </a:solidFill>
              </a:rPr>
              <a:t>NLP</a:t>
            </a:r>
            <a:r>
              <a:rPr sz="5000" spc="-35" dirty="0">
                <a:solidFill>
                  <a:srgbClr val="404040"/>
                </a:solidFill>
              </a:rPr>
              <a:t> </a:t>
            </a:r>
            <a:r>
              <a:rPr sz="5000" spc="-25" dirty="0">
                <a:solidFill>
                  <a:srgbClr val="404040"/>
                </a:solidFill>
              </a:rPr>
              <a:t>101</a:t>
            </a:r>
            <a:endParaRPr sz="5000"/>
          </a:p>
        </p:txBody>
      </p:sp>
      <p:sp>
        <p:nvSpPr>
          <p:cNvPr id="9" name="object 9"/>
          <p:cNvSpPr txBox="1"/>
          <p:nvPr/>
        </p:nvSpPr>
        <p:spPr>
          <a:xfrm>
            <a:off x="2090292" y="3449828"/>
            <a:ext cx="49898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Екатерина</a:t>
            </a:r>
            <a:r>
              <a:rPr sz="2400" spc="-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dirty="0" err="1">
                <a:solidFill>
                  <a:srgbClr val="404040"/>
                </a:solidFill>
                <a:latin typeface="Cambria"/>
                <a:cs typeface="Cambria"/>
              </a:rPr>
              <a:t>Владимировна</a:t>
            </a:r>
            <a:r>
              <a:rPr sz="2400" spc="-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-10" dirty="0" err="1">
                <a:solidFill>
                  <a:srgbClr val="404040"/>
                </a:solidFill>
                <a:latin typeface="Cambria"/>
                <a:cs typeface="Cambria"/>
              </a:rPr>
              <a:t>Еникеева</a:t>
            </a:r>
            <a:br>
              <a:rPr lang="ru-RU" sz="2400" spc="-10" dirty="0">
                <a:solidFill>
                  <a:srgbClr val="404040"/>
                </a:solidFill>
                <a:latin typeface="Cambria"/>
                <a:cs typeface="Cambria"/>
              </a:rPr>
            </a:br>
            <a:r>
              <a:rPr lang="ru-RU" sz="2400" spc="-10" dirty="0">
                <a:solidFill>
                  <a:srgbClr val="404040"/>
                </a:solidFill>
                <a:latin typeface="Cambria"/>
                <a:cs typeface="Cambria"/>
              </a:rPr>
              <a:t>Александр Викторович Орлов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243" y="5039055"/>
            <a:ext cx="6795770" cy="7613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18</a:t>
            </a:r>
            <a:r>
              <a:rPr sz="2400" spc="-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сентября</a:t>
            </a:r>
            <a:r>
              <a:rPr sz="2400" spc="-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mbria"/>
                <a:cs typeface="Cambria"/>
              </a:rPr>
              <a:t>2023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2000" spc="-10" dirty="0">
                <a:solidFill>
                  <a:srgbClr val="7F7F7F"/>
                </a:solidFill>
                <a:latin typeface="Cambria"/>
                <a:cs typeface="Cambria"/>
              </a:rPr>
              <a:t>Автоматическая</a:t>
            </a:r>
            <a:r>
              <a:rPr sz="2000" spc="-6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обработка</a:t>
            </a:r>
            <a:r>
              <a:rPr sz="2000" spc="-6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естественного</a:t>
            </a:r>
            <a:r>
              <a:rPr sz="2000" spc="-6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языка,</a:t>
            </a:r>
            <a:r>
              <a:rPr sz="2000" spc="-5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лекция</a:t>
            </a:r>
            <a:r>
              <a:rPr sz="2000" spc="-6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spc="-50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364115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Feature</a:t>
                      </a:r>
                      <a:r>
                        <a:rPr sz="4800" spc="-2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extraction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01675" indent="-342265">
                        <a:lnSpc>
                          <a:spcPct val="100000"/>
                        </a:lnSpc>
                        <a:spcBef>
                          <a:spcPts val="1885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0167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представить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текст?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938530" lvl="1" indent="-22796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85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Bag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words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939165" marR="1414780" lvl="1" indent="-228600">
                        <a:lnSpc>
                          <a:spcPts val="2590"/>
                        </a:lnSpc>
                        <a:spcBef>
                          <a:spcPts val="800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9165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Некоторые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слова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важнее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других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tf*idf,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словари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ключевых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 err="1"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…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23939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001B09-508B-03F0-9527-4F59144A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6861576" cy="2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0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4954"/>
              </p:ext>
            </p:extLst>
          </p:nvPr>
        </p:nvGraphicFramePr>
        <p:xfrm>
          <a:off x="249681" y="231393"/>
          <a:ext cx="8622665" cy="6733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Feature</a:t>
                      </a:r>
                      <a:r>
                        <a:rPr sz="4800" spc="-2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extraction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01675" indent="-342265">
                        <a:lnSpc>
                          <a:spcPct val="100000"/>
                        </a:lnSpc>
                        <a:spcBef>
                          <a:spcPts val="1885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0167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представить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текст?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938530" lvl="1" indent="-22796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85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Bag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words</a:t>
                      </a:r>
                      <a:r>
                        <a:rPr lang="ru-RU" sz="2200" spc="-20" dirty="0">
                          <a:latin typeface="Cambria"/>
                          <a:cs typeface="Cambria"/>
                        </a:rPr>
                        <a:t> - слова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939165" marR="1414780" lvl="1" indent="-228600">
                        <a:lnSpc>
                          <a:spcPts val="2590"/>
                        </a:lnSpc>
                        <a:spcBef>
                          <a:spcPts val="800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9165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Некоторые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слова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важнее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других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tf*idf,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словари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ключевых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…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939165" marR="687705" lvl="1" indent="-228600">
                        <a:lnSpc>
                          <a:spcPct val="102699"/>
                        </a:lnSpc>
                        <a:spcBef>
                          <a:spcPts val="405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9165" algn="l"/>
                        </a:tabLst>
                      </a:pPr>
                      <a:r>
                        <a:rPr lang="ru-RU" sz="2200" spc="-10" dirty="0" err="1">
                          <a:latin typeface="Cambria"/>
                          <a:cs typeface="Cambria"/>
                        </a:rPr>
                        <a:t>Контекс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 важен 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-&gt; 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маркеры начала и конца предложения ( 0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; ‘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мама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’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;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(3,4;‘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мыла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’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; 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US" sz="2200" spc="-10" dirty="0">
                          <a:latin typeface="Cambria"/>
                          <a:cs typeface="Cambria"/>
                        </a:rPr>
                        <a:t>6,7; </a:t>
                      </a:r>
                      <a:r>
                        <a:rPr lang="ru-RU" sz="2200" spc="-10" dirty="0">
                          <a:latin typeface="Cambria"/>
                          <a:cs typeface="Cambria"/>
                        </a:rPr>
                        <a:t>раму)</a:t>
                      </a:r>
                      <a:endParaRPr lang="en-US" sz="2200" spc="-10" dirty="0">
                        <a:latin typeface="Cambria"/>
                        <a:cs typeface="Cambria"/>
                      </a:endParaRPr>
                    </a:p>
                    <a:p>
                      <a:pPr marL="939165" marR="687705" lvl="1" indent="-228600">
                        <a:lnSpc>
                          <a:spcPct val="102699"/>
                        </a:lnSpc>
                        <a:spcBef>
                          <a:spcPts val="405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9165" algn="l"/>
                        </a:tabLst>
                      </a:pPr>
                      <a:r>
                        <a:rPr sz="2200" spc="-10" dirty="0" err="1">
                          <a:latin typeface="Cambria"/>
                          <a:cs typeface="Cambria"/>
                        </a:rPr>
                        <a:t>Количественные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характеристики: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длина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текста,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длина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предложения</a:t>
                      </a:r>
                      <a:r>
                        <a:rPr sz="2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…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глубина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дерева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…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701675" indent="-342265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0167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представить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слово?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938530" lvl="1" indent="-22796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85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Отдельные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символы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все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одинаково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важны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938530" lvl="1" indent="-227965">
                        <a:lnSpc>
                          <a:spcPct val="100000"/>
                        </a:lnSpc>
                        <a:spcBef>
                          <a:spcPts val="580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85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Капитализация,</a:t>
                      </a:r>
                      <a:r>
                        <a:rPr sz="220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суффикс,</a:t>
                      </a:r>
                      <a:r>
                        <a:rPr sz="22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префикс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938530" lvl="1" indent="-227965">
                        <a:lnSpc>
                          <a:spcPct val="100000"/>
                        </a:lnSpc>
                        <a:spcBef>
                          <a:spcPts val="645"/>
                        </a:spcBef>
                        <a:buClr>
                          <a:srgbClr val="B0BCC1"/>
                        </a:buClr>
                        <a:buSzPct val="95454"/>
                        <a:buFont typeface="Wingdings"/>
                        <a:buChar char=""/>
                        <a:tabLst>
                          <a:tab pos="9385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Контекст:</a:t>
                      </a:r>
                      <a:r>
                        <a:rPr sz="22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слова,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теги,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суффиксы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…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23939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5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56560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Feature</a:t>
                      </a:r>
                      <a:r>
                        <a:rPr sz="4800" spc="-2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learning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Embeddings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distributed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representations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4" name="Picture 2" descr="Distributional semantics - Wikipedia">
            <a:extLst>
              <a:ext uri="{FF2B5EF4-FFF2-40B4-BE49-F238E27FC236}">
                <a16:creationId xmlns:a16="http://schemas.microsoft.com/office/drawing/2014/main" id="{87CFDECB-F869-A8E6-F7FA-B5BFD0DD4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6999"/>
            <a:ext cx="4876800" cy="344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8CD14-56B4-1147-B82C-D22045D43061}"/>
              </a:ext>
            </a:extLst>
          </p:cNvPr>
          <p:cNvSpPr txBox="1"/>
          <p:nvPr/>
        </p:nvSpPr>
        <p:spPr>
          <a:xfrm>
            <a:off x="5027453" y="3200400"/>
            <a:ext cx="3430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Дистрибутивная семантика:</a:t>
            </a:r>
          </a:p>
          <a:p>
            <a:endParaRPr lang="ru-RU" dirty="0"/>
          </a:p>
          <a:p>
            <a:r>
              <a:rPr lang="en-US" dirty="0"/>
              <a:t>Know a word by its company</a:t>
            </a:r>
            <a:endParaRPr lang="ru-RU" dirty="0"/>
          </a:p>
          <a:p>
            <a:endParaRPr lang="es-ES" dirty="0"/>
          </a:p>
          <a:p>
            <a:r>
              <a:rPr lang="ru-RU" dirty="0"/>
              <a:t>Вектора, в которых зашита</a:t>
            </a:r>
          </a:p>
          <a:p>
            <a:r>
              <a:rPr lang="ru-RU" dirty="0"/>
              <a:t>информация о том, как часто </a:t>
            </a:r>
          </a:p>
          <a:p>
            <a:r>
              <a:rPr lang="ru-RU" dirty="0"/>
              <a:t>это слово встречается среди</a:t>
            </a:r>
          </a:p>
          <a:p>
            <a:r>
              <a:rPr lang="ru-RU" dirty="0"/>
              <a:t>других слов </a:t>
            </a:r>
          </a:p>
        </p:txBody>
      </p:sp>
    </p:spTree>
    <p:extLst>
      <p:ext uri="{BB962C8B-B14F-4D97-AF65-F5344CB8AC3E}">
        <p14:creationId xmlns:p14="http://schemas.microsoft.com/office/powerpoint/2010/main" val="224543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10790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Feature</a:t>
                      </a:r>
                      <a:r>
                        <a:rPr sz="4800" spc="-2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learning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Embeddings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distributed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representations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78230" marR="1149985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Pre-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trained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embeddings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предобученные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представления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(word2vec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etc.)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обычно обучаются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задаче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LM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Скрытые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представления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</a:t>
                      </a:r>
                      <a:r>
                        <a:rPr lang="ru-RU"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</a:t>
                      </a:r>
                      <a:r>
                        <a:rPr sz="240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нкретной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задачи</a:t>
                      </a:r>
                      <a:r>
                        <a:rPr lang="ru-RU"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 могут разняться</a:t>
                      </a:r>
                      <a:br>
                        <a:rPr lang="ru-RU"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</a:br>
                      <a:r>
                        <a:rPr lang="ru-RU"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оценка тональности: информация про тональность слова</a:t>
                      </a:r>
                      <a:br>
                        <a:rPr lang="ru-RU"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</a:br>
                      <a:r>
                        <a:rPr lang="en-US"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NLG: </a:t>
                      </a:r>
                      <a:r>
                        <a:rPr lang="ru-RU"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«контекст» (вероятность встретиться)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759" y="2930508"/>
            <a:ext cx="309245" cy="235585"/>
          </a:xfrm>
          <a:custGeom>
            <a:avLst/>
            <a:gdLst/>
            <a:ahLst/>
            <a:cxnLst/>
            <a:rect l="l" t="t" r="r" b="b"/>
            <a:pathLst>
              <a:path w="309244" h="235585">
                <a:moveTo>
                  <a:pt x="233767" y="0"/>
                </a:moveTo>
                <a:lnTo>
                  <a:pt x="230419" y="9550"/>
                </a:lnTo>
                <a:lnTo>
                  <a:pt x="244038" y="15460"/>
                </a:lnTo>
                <a:lnTo>
                  <a:pt x="255751" y="23642"/>
                </a:lnTo>
                <a:lnTo>
                  <a:pt x="279532" y="61565"/>
                </a:lnTo>
                <a:lnTo>
                  <a:pt x="287346" y="116457"/>
                </a:lnTo>
                <a:lnTo>
                  <a:pt x="286474" y="137208"/>
                </a:lnTo>
                <a:lnTo>
                  <a:pt x="273394" y="188019"/>
                </a:lnTo>
                <a:lnTo>
                  <a:pt x="244198" y="219784"/>
                </a:lnTo>
                <a:lnTo>
                  <a:pt x="230792" y="225722"/>
                </a:lnTo>
                <a:lnTo>
                  <a:pt x="233767" y="235272"/>
                </a:lnTo>
                <a:lnTo>
                  <a:pt x="278718" y="208564"/>
                </a:lnTo>
                <a:lnTo>
                  <a:pt x="303964" y="159261"/>
                </a:lnTo>
                <a:lnTo>
                  <a:pt x="308801" y="117698"/>
                </a:lnTo>
                <a:lnTo>
                  <a:pt x="307588" y="96129"/>
                </a:lnTo>
                <a:lnTo>
                  <a:pt x="297884" y="57899"/>
                </a:lnTo>
                <a:lnTo>
                  <a:pt x="265781" y="15084"/>
                </a:lnTo>
                <a:lnTo>
                  <a:pt x="250825" y="6158"/>
                </a:lnTo>
                <a:lnTo>
                  <a:pt x="233767" y="0"/>
                </a:lnTo>
                <a:close/>
              </a:path>
              <a:path w="309244" h="235585">
                <a:moveTo>
                  <a:pt x="75034" y="0"/>
                </a:moveTo>
                <a:lnTo>
                  <a:pt x="30164" y="26777"/>
                </a:lnTo>
                <a:lnTo>
                  <a:pt x="4852" y="76196"/>
                </a:lnTo>
                <a:lnTo>
                  <a:pt x="0" y="117698"/>
                </a:lnTo>
                <a:lnTo>
                  <a:pt x="1209" y="139313"/>
                </a:lnTo>
                <a:lnTo>
                  <a:pt x="10882" y="177543"/>
                </a:lnTo>
                <a:lnTo>
                  <a:pt x="42942" y="220219"/>
                </a:lnTo>
                <a:lnTo>
                  <a:pt x="75034" y="235272"/>
                </a:lnTo>
                <a:lnTo>
                  <a:pt x="78011" y="225722"/>
                </a:lnTo>
                <a:lnTo>
                  <a:pt x="64604" y="219784"/>
                </a:lnTo>
                <a:lnTo>
                  <a:pt x="53035" y="211521"/>
                </a:lnTo>
                <a:lnTo>
                  <a:pt x="29304" y="172989"/>
                </a:lnTo>
                <a:lnTo>
                  <a:pt x="21455" y="116457"/>
                </a:lnTo>
                <a:lnTo>
                  <a:pt x="22327" y="96385"/>
                </a:lnTo>
                <a:lnTo>
                  <a:pt x="35408" y="46818"/>
                </a:lnTo>
                <a:lnTo>
                  <a:pt x="64813" y="15460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9203" y="3920484"/>
            <a:ext cx="976630" cy="236854"/>
          </a:xfrm>
          <a:custGeom>
            <a:avLst/>
            <a:gdLst/>
            <a:ahLst/>
            <a:cxnLst/>
            <a:rect l="l" t="t" r="r" b="b"/>
            <a:pathLst>
              <a:path w="976630" h="236854">
                <a:moveTo>
                  <a:pt x="900202" y="0"/>
                </a:moveTo>
                <a:lnTo>
                  <a:pt x="896978" y="0"/>
                </a:lnTo>
                <a:lnTo>
                  <a:pt x="896978" y="9425"/>
                </a:lnTo>
                <a:lnTo>
                  <a:pt x="898838" y="9425"/>
                </a:lnTo>
                <a:lnTo>
                  <a:pt x="907341" y="10011"/>
                </a:lnTo>
                <a:lnTo>
                  <a:pt x="936526" y="39706"/>
                </a:lnTo>
                <a:lnTo>
                  <a:pt x="937162" y="49733"/>
                </a:lnTo>
                <a:lnTo>
                  <a:pt x="937162" y="55521"/>
                </a:lnTo>
                <a:lnTo>
                  <a:pt x="936335" y="62673"/>
                </a:lnTo>
                <a:lnTo>
                  <a:pt x="933027" y="79706"/>
                </a:lnTo>
                <a:lnTo>
                  <a:pt x="932200" y="85783"/>
                </a:lnTo>
                <a:lnTo>
                  <a:pt x="932200" y="96448"/>
                </a:lnTo>
                <a:lnTo>
                  <a:pt x="934267" y="102215"/>
                </a:lnTo>
                <a:lnTo>
                  <a:pt x="942535" y="111229"/>
                </a:lnTo>
                <a:lnTo>
                  <a:pt x="947455" y="114556"/>
                </a:lnTo>
                <a:lnTo>
                  <a:pt x="953160" y="116706"/>
                </a:lnTo>
                <a:lnTo>
                  <a:pt x="953160" y="118939"/>
                </a:lnTo>
                <a:lnTo>
                  <a:pt x="947455" y="121088"/>
                </a:lnTo>
                <a:lnTo>
                  <a:pt x="942535" y="124416"/>
                </a:lnTo>
                <a:lnTo>
                  <a:pt x="934267" y="133428"/>
                </a:lnTo>
                <a:lnTo>
                  <a:pt x="932200" y="139195"/>
                </a:lnTo>
                <a:lnTo>
                  <a:pt x="932200" y="149862"/>
                </a:lnTo>
                <a:lnTo>
                  <a:pt x="933027" y="155939"/>
                </a:lnTo>
                <a:lnTo>
                  <a:pt x="936335" y="172971"/>
                </a:lnTo>
                <a:lnTo>
                  <a:pt x="937162" y="180124"/>
                </a:lnTo>
                <a:lnTo>
                  <a:pt x="937162" y="185911"/>
                </a:lnTo>
                <a:lnTo>
                  <a:pt x="936526" y="196317"/>
                </a:lnTo>
                <a:lnTo>
                  <a:pt x="907341" y="226502"/>
                </a:lnTo>
                <a:lnTo>
                  <a:pt x="898838" y="227087"/>
                </a:lnTo>
                <a:lnTo>
                  <a:pt x="896978" y="227087"/>
                </a:lnTo>
                <a:lnTo>
                  <a:pt x="896978" y="236513"/>
                </a:lnTo>
                <a:lnTo>
                  <a:pt x="900202" y="236513"/>
                </a:lnTo>
                <a:lnTo>
                  <a:pt x="913857" y="235493"/>
                </a:lnTo>
                <a:lnTo>
                  <a:pt x="950118" y="215898"/>
                </a:lnTo>
                <a:lnTo>
                  <a:pt x="958245" y="183678"/>
                </a:lnTo>
                <a:lnTo>
                  <a:pt x="958245" y="176817"/>
                </a:lnTo>
                <a:lnTo>
                  <a:pt x="957273" y="169002"/>
                </a:lnTo>
                <a:lnTo>
                  <a:pt x="953387" y="151474"/>
                </a:lnTo>
                <a:lnTo>
                  <a:pt x="952416" y="145604"/>
                </a:lnTo>
                <a:lnTo>
                  <a:pt x="952416" y="136922"/>
                </a:lnTo>
                <a:lnTo>
                  <a:pt x="954380" y="132271"/>
                </a:lnTo>
                <a:lnTo>
                  <a:pt x="962235" y="125078"/>
                </a:lnTo>
                <a:lnTo>
                  <a:pt x="968167" y="123155"/>
                </a:lnTo>
                <a:lnTo>
                  <a:pt x="976105" y="122908"/>
                </a:lnTo>
                <a:lnTo>
                  <a:pt x="976105" y="112737"/>
                </a:lnTo>
                <a:lnTo>
                  <a:pt x="968167" y="112490"/>
                </a:lnTo>
                <a:lnTo>
                  <a:pt x="962235" y="110567"/>
                </a:lnTo>
                <a:lnTo>
                  <a:pt x="954380" y="103374"/>
                </a:lnTo>
                <a:lnTo>
                  <a:pt x="952416" y="98723"/>
                </a:lnTo>
                <a:lnTo>
                  <a:pt x="952416" y="90041"/>
                </a:lnTo>
                <a:lnTo>
                  <a:pt x="953387" y="84170"/>
                </a:lnTo>
                <a:lnTo>
                  <a:pt x="957273" y="66641"/>
                </a:lnTo>
                <a:lnTo>
                  <a:pt x="958245" y="58828"/>
                </a:lnTo>
                <a:lnTo>
                  <a:pt x="958245" y="51965"/>
                </a:lnTo>
                <a:lnTo>
                  <a:pt x="957342" y="39877"/>
                </a:lnTo>
                <a:lnTo>
                  <a:pt x="935654" y="7685"/>
                </a:lnTo>
                <a:lnTo>
                  <a:pt x="913857" y="1019"/>
                </a:lnTo>
                <a:lnTo>
                  <a:pt x="900202" y="0"/>
                </a:lnTo>
                <a:close/>
              </a:path>
              <a:path w="976630" h="236854">
                <a:moveTo>
                  <a:pt x="79127" y="0"/>
                </a:moveTo>
                <a:lnTo>
                  <a:pt x="75902" y="0"/>
                </a:lnTo>
                <a:lnTo>
                  <a:pt x="62248" y="1019"/>
                </a:lnTo>
                <a:lnTo>
                  <a:pt x="25987" y="20553"/>
                </a:lnTo>
                <a:lnTo>
                  <a:pt x="17860" y="51842"/>
                </a:lnTo>
                <a:lnTo>
                  <a:pt x="17860" y="58704"/>
                </a:lnTo>
                <a:lnTo>
                  <a:pt x="18831" y="66518"/>
                </a:lnTo>
                <a:lnTo>
                  <a:pt x="22716" y="84047"/>
                </a:lnTo>
                <a:lnTo>
                  <a:pt x="23688" y="89917"/>
                </a:lnTo>
                <a:lnTo>
                  <a:pt x="23688" y="98598"/>
                </a:lnTo>
                <a:lnTo>
                  <a:pt x="21724" y="103249"/>
                </a:lnTo>
                <a:lnTo>
                  <a:pt x="13869" y="110443"/>
                </a:lnTo>
                <a:lnTo>
                  <a:pt x="7937" y="112365"/>
                </a:lnTo>
                <a:lnTo>
                  <a:pt x="0" y="112613"/>
                </a:lnTo>
                <a:lnTo>
                  <a:pt x="0" y="122783"/>
                </a:lnTo>
                <a:lnTo>
                  <a:pt x="7937" y="123031"/>
                </a:lnTo>
                <a:lnTo>
                  <a:pt x="13869" y="124954"/>
                </a:lnTo>
                <a:lnTo>
                  <a:pt x="21724" y="132147"/>
                </a:lnTo>
                <a:lnTo>
                  <a:pt x="23688" y="136798"/>
                </a:lnTo>
                <a:lnTo>
                  <a:pt x="23688" y="145479"/>
                </a:lnTo>
                <a:lnTo>
                  <a:pt x="22716" y="151349"/>
                </a:lnTo>
                <a:lnTo>
                  <a:pt x="18831" y="168879"/>
                </a:lnTo>
                <a:lnTo>
                  <a:pt x="17860" y="176692"/>
                </a:lnTo>
                <a:lnTo>
                  <a:pt x="17860" y="183555"/>
                </a:lnTo>
                <a:lnTo>
                  <a:pt x="18762" y="196077"/>
                </a:lnTo>
                <a:lnTo>
                  <a:pt x="40451" y="228827"/>
                </a:lnTo>
                <a:lnTo>
                  <a:pt x="75902" y="236513"/>
                </a:lnTo>
                <a:lnTo>
                  <a:pt x="79127" y="236513"/>
                </a:lnTo>
                <a:lnTo>
                  <a:pt x="79127" y="227087"/>
                </a:lnTo>
                <a:lnTo>
                  <a:pt x="77266" y="227087"/>
                </a:lnTo>
                <a:lnTo>
                  <a:pt x="68763" y="226502"/>
                </a:lnTo>
                <a:lnTo>
                  <a:pt x="39578" y="196247"/>
                </a:lnTo>
                <a:lnTo>
                  <a:pt x="38943" y="185787"/>
                </a:lnTo>
                <a:lnTo>
                  <a:pt x="38943" y="179999"/>
                </a:lnTo>
                <a:lnTo>
                  <a:pt x="39770" y="172848"/>
                </a:lnTo>
                <a:lnTo>
                  <a:pt x="43077" y="155815"/>
                </a:lnTo>
                <a:lnTo>
                  <a:pt x="43903" y="149738"/>
                </a:lnTo>
                <a:lnTo>
                  <a:pt x="43903" y="139072"/>
                </a:lnTo>
                <a:lnTo>
                  <a:pt x="41837" y="133304"/>
                </a:lnTo>
                <a:lnTo>
                  <a:pt x="33568" y="124292"/>
                </a:lnTo>
                <a:lnTo>
                  <a:pt x="28649" y="120964"/>
                </a:lnTo>
                <a:lnTo>
                  <a:pt x="22943" y="118814"/>
                </a:lnTo>
                <a:lnTo>
                  <a:pt x="22943" y="116582"/>
                </a:lnTo>
                <a:lnTo>
                  <a:pt x="28649" y="114432"/>
                </a:lnTo>
                <a:lnTo>
                  <a:pt x="33568" y="111104"/>
                </a:lnTo>
                <a:lnTo>
                  <a:pt x="41837" y="102092"/>
                </a:lnTo>
                <a:lnTo>
                  <a:pt x="43903" y="96325"/>
                </a:lnTo>
                <a:lnTo>
                  <a:pt x="43903" y="85658"/>
                </a:lnTo>
                <a:lnTo>
                  <a:pt x="43077" y="79582"/>
                </a:lnTo>
                <a:lnTo>
                  <a:pt x="39770" y="62550"/>
                </a:lnTo>
                <a:lnTo>
                  <a:pt x="38943" y="55397"/>
                </a:lnTo>
                <a:lnTo>
                  <a:pt x="38943" y="49610"/>
                </a:lnTo>
                <a:lnTo>
                  <a:pt x="39578" y="39637"/>
                </a:lnTo>
                <a:lnTo>
                  <a:pt x="68763" y="10011"/>
                </a:lnTo>
                <a:lnTo>
                  <a:pt x="77266" y="9425"/>
                </a:lnTo>
                <a:lnTo>
                  <a:pt x="79127" y="9425"/>
                </a:lnTo>
                <a:lnTo>
                  <a:pt x="79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019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Типы</a:t>
                      </a:r>
                      <a:r>
                        <a:rPr sz="4800" spc="-1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задач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Классификация: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1315085" lvl="1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1315085" algn="l"/>
                        </a:tabLst>
                      </a:pPr>
                      <a:r>
                        <a:rPr sz="2000" b="1" spc="-10" dirty="0">
                          <a:latin typeface="Cambria"/>
                          <a:cs typeface="Cambria"/>
                        </a:rPr>
                        <a:t>Бинарная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: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1315085">
                        <a:lnSpc>
                          <a:spcPct val="100000"/>
                        </a:lnSpc>
                        <a:tabLst>
                          <a:tab pos="1885950" algn="l"/>
                        </a:tabLst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sz="2000" spc="4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60" dirty="0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	→</a:t>
                      </a:r>
                      <a:r>
                        <a:rPr sz="2000" spc="1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𝑦;</a:t>
                      </a:r>
                      <a:r>
                        <a:rPr sz="2000" spc="-1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000" spc="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20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10" dirty="0">
                          <a:latin typeface="Cambria Math"/>
                          <a:cs typeface="Cambria Math"/>
                        </a:rPr>
                        <a:t>{0,</a:t>
                      </a:r>
                      <a:r>
                        <a:rPr sz="2000" spc="-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25" dirty="0">
                          <a:latin typeface="Cambria Math"/>
                          <a:cs typeface="Cambria Math"/>
                        </a:rPr>
                        <a:t>1}</a:t>
                      </a:r>
                      <a:endParaRPr sz="2000" dirty="0">
                        <a:latin typeface="Cambria Math"/>
                        <a:cs typeface="Cambria Math"/>
                      </a:endParaRPr>
                    </a:p>
                    <a:p>
                      <a:pPr marL="1315085" marR="4579620" lvl="1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1315085" algn="l"/>
                        </a:tabLst>
                      </a:pPr>
                      <a:r>
                        <a:rPr sz="2000" b="1" spc="-10" dirty="0">
                          <a:latin typeface="Cambria"/>
                          <a:cs typeface="Cambria"/>
                        </a:rPr>
                        <a:t>Многоклассовая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(мультиклассификация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1315085" marR="4785995">
                        <a:lnSpc>
                          <a:spcPct val="100000"/>
                        </a:lnSpc>
                        <a:tabLst>
                          <a:tab pos="2079625" algn="l"/>
                        </a:tabLst>
                      </a:pPr>
                      <a:r>
                        <a:rPr sz="2000" dirty="0">
                          <a:latin typeface="Cambria"/>
                          <a:cs typeface="Cambria"/>
                        </a:rPr>
                        <a:t>):</a:t>
                      </a:r>
                      <a:r>
                        <a:rPr sz="20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000" spc="14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5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	𝑐</a:t>
                      </a:r>
                      <a:r>
                        <a:rPr sz="2250" baseline="-14814" dirty="0">
                          <a:latin typeface="Cambria Math"/>
                          <a:cs typeface="Cambria Math"/>
                        </a:rPr>
                        <a:t>0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000" spc="-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000" spc="-11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𝑐</a:t>
                      </a:r>
                      <a:r>
                        <a:rPr sz="2250" baseline="-14814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50" spc="142" baseline="-14814" dirty="0">
                          <a:latin typeface="Cambria Math"/>
                          <a:cs typeface="Cambria Math"/>
                        </a:rPr>
                        <a:t> 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где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i="1" dirty="0">
                          <a:latin typeface="Cambria"/>
                          <a:cs typeface="Cambria"/>
                        </a:rPr>
                        <a:t>n </a:t>
                      </a:r>
                      <a:r>
                        <a:rPr sz="2000" spc="-5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2000" dirty="0" err="1">
                          <a:latin typeface="Cambria"/>
                          <a:cs typeface="Cambria"/>
                        </a:rPr>
                        <a:t>число</a:t>
                      </a:r>
                      <a:r>
                        <a:rPr sz="20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 err="1">
                          <a:latin typeface="Cambria"/>
                          <a:cs typeface="Cambria"/>
                        </a:rPr>
                        <a:t>клас</a:t>
                      </a:r>
                      <a:r>
                        <a:rPr lang="ru-RU" sz="2000" spc="-10" dirty="0">
                          <a:latin typeface="Cambria"/>
                          <a:cs typeface="Cambria"/>
                        </a:rPr>
                        <a:t>сов</a:t>
                      </a:r>
                      <a:endParaRPr lang="en-US" sz="2000" spc="-10" dirty="0">
                        <a:latin typeface="Cambria"/>
                        <a:cs typeface="Cambria"/>
                      </a:endParaRPr>
                    </a:p>
                    <a:p>
                      <a:pPr marL="1657985" marR="4785995" indent="-34290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207962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Спам-фильтры</a:t>
                      </a:r>
                    </a:p>
                    <a:p>
                      <a:pPr marL="1657985" marR="4785995" indent="-34290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2079625" algn="l"/>
                        </a:tabLst>
                      </a:pPr>
                      <a:r>
                        <a:rPr lang="en-US" sz="2000" spc="-10" dirty="0">
                          <a:latin typeface="Cambria"/>
                          <a:cs typeface="Cambria"/>
                        </a:rPr>
                        <a:t>Language id </a:t>
                      </a:r>
                    </a:p>
                    <a:p>
                      <a:pPr marL="1657985" marR="4785995" indent="-34290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207962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Оценка тональности</a:t>
                      </a:r>
                      <a:endParaRPr lang="es-ES" sz="2000" spc="-10" dirty="0">
                        <a:latin typeface="Cambria"/>
                        <a:cs typeface="Cambria"/>
                      </a:endParaRPr>
                    </a:p>
                    <a:p>
                      <a:pPr marL="1657985" marR="4785995" indent="-34290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207962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Оценка авторства</a:t>
                      </a:r>
                      <a:endParaRPr lang="en-US" sz="2000" spc="-10" dirty="0">
                        <a:latin typeface="Cambria"/>
                        <a:cs typeface="Cambria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8" y="2147887"/>
            <a:ext cx="3340607" cy="250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C6DA7-9755-B402-44A3-F3E96A5D412D}"/>
              </a:ext>
            </a:extLst>
          </p:cNvPr>
          <p:cNvSpPr txBox="1"/>
          <p:nvPr/>
        </p:nvSpPr>
        <p:spPr>
          <a:xfrm>
            <a:off x="5155452" y="5638800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Нейронки</a:t>
            </a:r>
            <a:r>
              <a:rPr lang="ru-RU" dirty="0"/>
              <a:t> как бы моделируют </a:t>
            </a:r>
          </a:p>
          <a:p>
            <a:r>
              <a:rPr lang="ru-RU" dirty="0"/>
              <a:t>поведения человеческого мозга!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D3E19-4C5A-9155-C795-C79C286956A3}"/>
              </a:ext>
            </a:extLst>
          </p:cNvPr>
          <p:cNvSpPr txBox="1"/>
          <p:nvPr/>
        </p:nvSpPr>
        <p:spPr>
          <a:xfrm>
            <a:off x="1371600" y="990600"/>
            <a:ext cx="4387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Какие есть особенности у спам писем?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3A2F9C-4405-0BF8-0356-CFB58CE9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2209800"/>
            <a:ext cx="6326232" cy="30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759" y="2930508"/>
            <a:ext cx="309245" cy="235585"/>
          </a:xfrm>
          <a:custGeom>
            <a:avLst/>
            <a:gdLst/>
            <a:ahLst/>
            <a:cxnLst/>
            <a:rect l="l" t="t" r="r" b="b"/>
            <a:pathLst>
              <a:path w="309244" h="235585">
                <a:moveTo>
                  <a:pt x="233767" y="0"/>
                </a:moveTo>
                <a:lnTo>
                  <a:pt x="230419" y="9550"/>
                </a:lnTo>
                <a:lnTo>
                  <a:pt x="244038" y="15460"/>
                </a:lnTo>
                <a:lnTo>
                  <a:pt x="255751" y="23642"/>
                </a:lnTo>
                <a:lnTo>
                  <a:pt x="279532" y="61565"/>
                </a:lnTo>
                <a:lnTo>
                  <a:pt x="287346" y="116457"/>
                </a:lnTo>
                <a:lnTo>
                  <a:pt x="286474" y="137208"/>
                </a:lnTo>
                <a:lnTo>
                  <a:pt x="273394" y="188019"/>
                </a:lnTo>
                <a:lnTo>
                  <a:pt x="244198" y="219784"/>
                </a:lnTo>
                <a:lnTo>
                  <a:pt x="230792" y="225722"/>
                </a:lnTo>
                <a:lnTo>
                  <a:pt x="233767" y="235272"/>
                </a:lnTo>
                <a:lnTo>
                  <a:pt x="278718" y="208564"/>
                </a:lnTo>
                <a:lnTo>
                  <a:pt x="303964" y="159261"/>
                </a:lnTo>
                <a:lnTo>
                  <a:pt x="308801" y="117698"/>
                </a:lnTo>
                <a:lnTo>
                  <a:pt x="307588" y="96129"/>
                </a:lnTo>
                <a:lnTo>
                  <a:pt x="297884" y="57899"/>
                </a:lnTo>
                <a:lnTo>
                  <a:pt x="265781" y="15084"/>
                </a:lnTo>
                <a:lnTo>
                  <a:pt x="250825" y="6158"/>
                </a:lnTo>
                <a:lnTo>
                  <a:pt x="233767" y="0"/>
                </a:lnTo>
                <a:close/>
              </a:path>
              <a:path w="309244" h="235585">
                <a:moveTo>
                  <a:pt x="75034" y="0"/>
                </a:moveTo>
                <a:lnTo>
                  <a:pt x="30164" y="26777"/>
                </a:lnTo>
                <a:lnTo>
                  <a:pt x="4852" y="76196"/>
                </a:lnTo>
                <a:lnTo>
                  <a:pt x="0" y="117698"/>
                </a:lnTo>
                <a:lnTo>
                  <a:pt x="1209" y="139313"/>
                </a:lnTo>
                <a:lnTo>
                  <a:pt x="10882" y="177543"/>
                </a:lnTo>
                <a:lnTo>
                  <a:pt x="42942" y="220219"/>
                </a:lnTo>
                <a:lnTo>
                  <a:pt x="75034" y="235272"/>
                </a:lnTo>
                <a:lnTo>
                  <a:pt x="78011" y="225722"/>
                </a:lnTo>
                <a:lnTo>
                  <a:pt x="64604" y="219784"/>
                </a:lnTo>
                <a:lnTo>
                  <a:pt x="53035" y="211521"/>
                </a:lnTo>
                <a:lnTo>
                  <a:pt x="29304" y="172989"/>
                </a:lnTo>
                <a:lnTo>
                  <a:pt x="21455" y="116457"/>
                </a:lnTo>
                <a:lnTo>
                  <a:pt x="22327" y="96385"/>
                </a:lnTo>
                <a:lnTo>
                  <a:pt x="35408" y="46818"/>
                </a:lnTo>
                <a:lnTo>
                  <a:pt x="64813" y="15460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9203" y="3920484"/>
            <a:ext cx="976630" cy="236854"/>
          </a:xfrm>
          <a:custGeom>
            <a:avLst/>
            <a:gdLst/>
            <a:ahLst/>
            <a:cxnLst/>
            <a:rect l="l" t="t" r="r" b="b"/>
            <a:pathLst>
              <a:path w="976630" h="236854">
                <a:moveTo>
                  <a:pt x="900202" y="0"/>
                </a:moveTo>
                <a:lnTo>
                  <a:pt x="896978" y="0"/>
                </a:lnTo>
                <a:lnTo>
                  <a:pt x="896978" y="9425"/>
                </a:lnTo>
                <a:lnTo>
                  <a:pt x="898838" y="9425"/>
                </a:lnTo>
                <a:lnTo>
                  <a:pt x="907341" y="10011"/>
                </a:lnTo>
                <a:lnTo>
                  <a:pt x="936526" y="39706"/>
                </a:lnTo>
                <a:lnTo>
                  <a:pt x="937162" y="49733"/>
                </a:lnTo>
                <a:lnTo>
                  <a:pt x="937162" y="55521"/>
                </a:lnTo>
                <a:lnTo>
                  <a:pt x="936335" y="62673"/>
                </a:lnTo>
                <a:lnTo>
                  <a:pt x="933027" y="79706"/>
                </a:lnTo>
                <a:lnTo>
                  <a:pt x="932200" y="85783"/>
                </a:lnTo>
                <a:lnTo>
                  <a:pt x="932200" y="96448"/>
                </a:lnTo>
                <a:lnTo>
                  <a:pt x="934267" y="102215"/>
                </a:lnTo>
                <a:lnTo>
                  <a:pt x="942535" y="111229"/>
                </a:lnTo>
                <a:lnTo>
                  <a:pt x="947455" y="114556"/>
                </a:lnTo>
                <a:lnTo>
                  <a:pt x="953160" y="116706"/>
                </a:lnTo>
                <a:lnTo>
                  <a:pt x="953160" y="118939"/>
                </a:lnTo>
                <a:lnTo>
                  <a:pt x="947455" y="121088"/>
                </a:lnTo>
                <a:lnTo>
                  <a:pt x="942535" y="124416"/>
                </a:lnTo>
                <a:lnTo>
                  <a:pt x="934267" y="133428"/>
                </a:lnTo>
                <a:lnTo>
                  <a:pt x="932200" y="139195"/>
                </a:lnTo>
                <a:lnTo>
                  <a:pt x="932200" y="149862"/>
                </a:lnTo>
                <a:lnTo>
                  <a:pt x="933027" y="155939"/>
                </a:lnTo>
                <a:lnTo>
                  <a:pt x="936335" y="172971"/>
                </a:lnTo>
                <a:lnTo>
                  <a:pt x="937162" y="180124"/>
                </a:lnTo>
                <a:lnTo>
                  <a:pt x="937162" y="185911"/>
                </a:lnTo>
                <a:lnTo>
                  <a:pt x="936526" y="196317"/>
                </a:lnTo>
                <a:lnTo>
                  <a:pt x="907341" y="226502"/>
                </a:lnTo>
                <a:lnTo>
                  <a:pt x="898838" y="227087"/>
                </a:lnTo>
                <a:lnTo>
                  <a:pt x="896978" y="227087"/>
                </a:lnTo>
                <a:lnTo>
                  <a:pt x="896978" y="236513"/>
                </a:lnTo>
                <a:lnTo>
                  <a:pt x="900202" y="236513"/>
                </a:lnTo>
                <a:lnTo>
                  <a:pt x="913857" y="235493"/>
                </a:lnTo>
                <a:lnTo>
                  <a:pt x="950118" y="215898"/>
                </a:lnTo>
                <a:lnTo>
                  <a:pt x="958245" y="183678"/>
                </a:lnTo>
                <a:lnTo>
                  <a:pt x="958245" y="176817"/>
                </a:lnTo>
                <a:lnTo>
                  <a:pt x="957273" y="169002"/>
                </a:lnTo>
                <a:lnTo>
                  <a:pt x="953387" y="151474"/>
                </a:lnTo>
                <a:lnTo>
                  <a:pt x="952416" y="145604"/>
                </a:lnTo>
                <a:lnTo>
                  <a:pt x="952416" y="136922"/>
                </a:lnTo>
                <a:lnTo>
                  <a:pt x="954380" y="132271"/>
                </a:lnTo>
                <a:lnTo>
                  <a:pt x="962235" y="125078"/>
                </a:lnTo>
                <a:lnTo>
                  <a:pt x="968167" y="123155"/>
                </a:lnTo>
                <a:lnTo>
                  <a:pt x="976105" y="122908"/>
                </a:lnTo>
                <a:lnTo>
                  <a:pt x="976105" y="112737"/>
                </a:lnTo>
                <a:lnTo>
                  <a:pt x="968167" y="112490"/>
                </a:lnTo>
                <a:lnTo>
                  <a:pt x="962235" y="110567"/>
                </a:lnTo>
                <a:lnTo>
                  <a:pt x="954380" y="103374"/>
                </a:lnTo>
                <a:lnTo>
                  <a:pt x="952416" y="98723"/>
                </a:lnTo>
                <a:lnTo>
                  <a:pt x="952416" y="90041"/>
                </a:lnTo>
                <a:lnTo>
                  <a:pt x="953387" y="84170"/>
                </a:lnTo>
                <a:lnTo>
                  <a:pt x="957273" y="66641"/>
                </a:lnTo>
                <a:lnTo>
                  <a:pt x="958245" y="58828"/>
                </a:lnTo>
                <a:lnTo>
                  <a:pt x="958245" y="51965"/>
                </a:lnTo>
                <a:lnTo>
                  <a:pt x="957342" y="39877"/>
                </a:lnTo>
                <a:lnTo>
                  <a:pt x="935654" y="7685"/>
                </a:lnTo>
                <a:lnTo>
                  <a:pt x="913857" y="1019"/>
                </a:lnTo>
                <a:lnTo>
                  <a:pt x="900202" y="0"/>
                </a:lnTo>
                <a:close/>
              </a:path>
              <a:path w="976630" h="236854">
                <a:moveTo>
                  <a:pt x="79127" y="0"/>
                </a:moveTo>
                <a:lnTo>
                  <a:pt x="75902" y="0"/>
                </a:lnTo>
                <a:lnTo>
                  <a:pt x="62248" y="1019"/>
                </a:lnTo>
                <a:lnTo>
                  <a:pt x="25987" y="20553"/>
                </a:lnTo>
                <a:lnTo>
                  <a:pt x="17860" y="51842"/>
                </a:lnTo>
                <a:lnTo>
                  <a:pt x="17860" y="58704"/>
                </a:lnTo>
                <a:lnTo>
                  <a:pt x="18831" y="66518"/>
                </a:lnTo>
                <a:lnTo>
                  <a:pt x="22716" y="84047"/>
                </a:lnTo>
                <a:lnTo>
                  <a:pt x="23688" y="89917"/>
                </a:lnTo>
                <a:lnTo>
                  <a:pt x="23688" y="98598"/>
                </a:lnTo>
                <a:lnTo>
                  <a:pt x="21724" y="103249"/>
                </a:lnTo>
                <a:lnTo>
                  <a:pt x="13869" y="110443"/>
                </a:lnTo>
                <a:lnTo>
                  <a:pt x="7937" y="112365"/>
                </a:lnTo>
                <a:lnTo>
                  <a:pt x="0" y="112613"/>
                </a:lnTo>
                <a:lnTo>
                  <a:pt x="0" y="122783"/>
                </a:lnTo>
                <a:lnTo>
                  <a:pt x="7937" y="123031"/>
                </a:lnTo>
                <a:lnTo>
                  <a:pt x="13869" y="124954"/>
                </a:lnTo>
                <a:lnTo>
                  <a:pt x="21724" y="132147"/>
                </a:lnTo>
                <a:lnTo>
                  <a:pt x="23688" y="136798"/>
                </a:lnTo>
                <a:lnTo>
                  <a:pt x="23688" y="145479"/>
                </a:lnTo>
                <a:lnTo>
                  <a:pt x="22716" y="151349"/>
                </a:lnTo>
                <a:lnTo>
                  <a:pt x="18831" y="168879"/>
                </a:lnTo>
                <a:lnTo>
                  <a:pt x="17860" y="176692"/>
                </a:lnTo>
                <a:lnTo>
                  <a:pt x="17860" y="183555"/>
                </a:lnTo>
                <a:lnTo>
                  <a:pt x="18762" y="196077"/>
                </a:lnTo>
                <a:lnTo>
                  <a:pt x="40451" y="228827"/>
                </a:lnTo>
                <a:lnTo>
                  <a:pt x="75902" y="236513"/>
                </a:lnTo>
                <a:lnTo>
                  <a:pt x="79127" y="236513"/>
                </a:lnTo>
                <a:lnTo>
                  <a:pt x="79127" y="227087"/>
                </a:lnTo>
                <a:lnTo>
                  <a:pt x="77266" y="227087"/>
                </a:lnTo>
                <a:lnTo>
                  <a:pt x="68763" y="226502"/>
                </a:lnTo>
                <a:lnTo>
                  <a:pt x="39578" y="196247"/>
                </a:lnTo>
                <a:lnTo>
                  <a:pt x="38943" y="185787"/>
                </a:lnTo>
                <a:lnTo>
                  <a:pt x="38943" y="179999"/>
                </a:lnTo>
                <a:lnTo>
                  <a:pt x="39770" y="172848"/>
                </a:lnTo>
                <a:lnTo>
                  <a:pt x="43077" y="155815"/>
                </a:lnTo>
                <a:lnTo>
                  <a:pt x="43903" y="149738"/>
                </a:lnTo>
                <a:lnTo>
                  <a:pt x="43903" y="139072"/>
                </a:lnTo>
                <a:lnTo>
                  <a:pt x="41837" y="133304"/>
                </a:lnTo>
                <a:lnTo>
                  <a:pt x="33568" y="124292"/>
                </a:lnTo>
                <a:lnTo>
                  <a:pt x="28649" y="120964"/>
                </a:lnTo>
                <a:lnTo>
                  <a:pt x="22943" y="118814"/>
                </a:lnTo>
                <a:lnTo>
                  <a:pt x="22943" y="116582"/>
                </a:lnTo>
                <a:lnTo>
                  <a:pt x="28649" y="114432"/>
                </a:lnTo>
                <a:lnTo>
                  <a:pt x="33568" y="111104"/>
                </a:lnTo>
                <a:lnTo>
                  <a:pt x="41837" y="102092"/>
                </a:lnTo>
                <a:lnTo>
                  <a:pt x="43903" y="96325"/>
                </a:lnTo>
                <a:lnTo>
                  <a:pt x="43903" y="85658"/>
                </a:lnTo>
                <a:lnTo>
                  <a:pt x="43077" y="79582"/>
                </a:lnTo>
                <a:lnTo>
                  <a:pt x="39770" y="62550"/>
                </a:lnTo>
                <a:lnTo>
                  <a:pt x="38943" y="55397"/>
                </a:lnTo>
                <a:lnTo>
                  <a:pt x="38943" y="49610"/>
                </a:lnTo>
                <a:lnTo>
                  <a:pt x="39578" y="39637"/>
                </a:lnTo>
                <a:lnTo>
                  <a:pt x="68763" y="10011"/>
                </a:lnTo>
                <a:lnTo>
                  <a:pt x="77266" y="9425"/>
                </a:lnTo>
                <a:lnTo>
                  <a:pt x="79127" y="9425"/>
                </a:lnTo>
                <a:lnTo>
                  <a:pt x="79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55277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ПРАВИЛА НЕ ТОЧНЫ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en-US" sz="2000" spc="-10" dirty="0">
                          <a:latin typeface="Cambria"/>
                          <a:cs typeface="Cambria"/>
                        </a:rPr>
                        <a:t>Supervised learning!</a:t>
                      </a:r>
                      <a:endParaRPr lang="ru-RU" sz="2000" spc="-10" dirty="0">
                        <a:latin typeface="Cambria"/>
                        <a:cs typeface="Cambria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8" y="2147887"/>
            <a:ext cx="3340607" cy="250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C6DA7-9755-B402-44A3-F3E96A5D412D}"/>
              </a:ext>
            </a:extLst>
          </p:cNvPr>
          <p:cNvSpPr txBox="1"/>
          <p:nvPr/>
        </p:nvSpPr>
        <p:spPr>
          <a:xfrm>
            <a:off x="5155452" y="5638800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Нейронки</a:t>
            </a:r>
            <a:r>
              <a:rPr lang="ru-RU" dirty="0"/>
              <a:t> как бы моделируют </a:t>
            </a:r>
          </a:p>
          <a:p>
            <a:r>
              <a:rPr lang="ru-RU" dirty="0"/>
              <a:t>поведения человеческого мозга!</a:t>
            </a:r>
          </a:p>
        </p:txBody>
      </p:sp>
    </p:spTree>
    <p:extLst>
      <p:ext uri="{BB962C8B-B14F-4D97-AF65-F5344CB8AC3E}">
        <p14:creationId xmlns:p14="http://schemas.microsoft.com/office/powerpoint/2010/main" val="159220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42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6682" y="2451096"/>
            <a:ext cx="278765" cy="212090"/>
          </a:xfrm>
          <a:custGeom>
            <a:avLst/>
            <a:gdLst/>
            <a:ahLst/>
            <a:cxnLst/>
            <a:rect l="l" t="t" r="r" b="b"/>
            <a:pathLst>
              <a:path w="278765" h="212089">
                <a:moveTo>
                  <a:pt x="211190" y="0"/>
                </a:moveTo>
                <a:lnTo>
                  <a:pt x="208177" y="8594"/>
                </a:lnTo>
                <a:lnTo>
                  <a:pt x="220434" y="13913"/>
                </a:lnTo>
                <a:lnTo>
                  <a:pt x="230976" y="21277"/>
                </a:lnTo>
                <a:lnTo>
                  <a:pt x="252379" y="55409"/>
                </a:lnTo>
                <a:lnTo>
                  <a:pt x="259411" y="104811"/>
                </a:lnTo>
                <a:lnTo>
                  <a:pt x="258626" y="123487"/>
                </a:lnTo>
                <a:lnTo>
                  <a:pt x="246855" y="169217"/>
                </a:lnTo>
                <a:lnTo>
                  <a:pt x="220578" y="197806"/>
                </a:lnTo>
                <a:lnTo>
                  <a:pt x="208512" y="203150"/>
                </a:lnTo>
                <a:lnTo>
                  <a:pt x="211190" y="211744"/>
                </a:lnTo>
                <a:lnTo>
                  <a:pt x="251647" y="187708"/>
                </a:lnTo>
                <a:lnTo>
                  <a:pt x="274368" y="143335"/>
                </a:lnTo>
                <a:lnTo>
                  <a:pt x="278721" y="105928"/>
                </a:lnTo>
                <a:lnTo>
                  <a:pt x="277630" y="86516"/>
                </a:lnTo>
                <a:lnTo>
                  <a:pt x="261253" y="37113"/>
                </a:lnTo>
                <a:lnTo>
                  <a:pt x="226542" y="5542"/>
                </a:lnTo>
                <a:lnTo>
                  <a:pt x="211190" y="0"/>
                </a:lnTo>
                <a:close/>
              </a:path>
              <a:path w="278765" h="212089">
                <a:moveTo>
                  <a:pt x="67531" y="0"/>
                </a:moveTo>
                <a:lnTo>
                  <a:pt x="27148" y="24099"/>
                </a:lnTo>
                <a:lnTo>
                  <a:pt x="4367" y="68576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1" y="211744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1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6"/>
                </a:lnTo>
                <a:lnTo>
                  <a:pt x="31867" y="42137"/>
                </a:lnTo>
                <a:lnTo>
                  <a:pt x="58332" y="13913"/>
                </a:lnTo>
                <a:lnTo>
                  <a:pt x="70544" y="8594"/>
                </a:lnTo>
                <a:lnTo>
                  <a:pt x="6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52588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Типы</a:t>
                      </a:r>
                      <a:r>
                        <a:rPr sz="4800" spc="-1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задач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81978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197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Регрессия: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828040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134239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sz="1800" spc="4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→</a:t>
                      </a:r>
                      <a:r>
                        <a:rPr sz="18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где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i="1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800" i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18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20" dirty="0" err="1">
                          <a:latin typeface="Cambria"/>
                          <a:cs typeface="Cambria"/>
                        </a:rPr>
                        <a:t>число</a:t>
                      </a:r>
                      <a:endParaRPr lang="ru-RU" sz="1800" spc="-20" dirty="0">
                        <a:latin typeface="Cambria"/>
                        <a:cs typeface="Cambria"/>
                      </a:endParaRPr>
                    </a:p>
                    <a:p>
                      <a:pPr marL="828040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1342390" algn="l"/>
                        </a:tabLst>
                      </a:pPr>
                      <a:endParaRPr lang="ru-RU" sz="1800" spc="-20" dirty="0">
                        <a:latin typeface="Cambria"/>
                        <a:cs typeface="Cambria"/>
                      </a:endParaRPr>
                    </a:p>
                    <a:p>
                      <a:pPr marL="828040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1342390" algn="l"/>
                        </a:tabLst>
                      </a:pPr>
                      <a:r>
                        <a:rPr lang="ru-RU" sz="1800" spc="-20" dirty="0">
                          <a:latin typeface="Cambria"/>
                          <a:cs typeface="Cambria"/>
                        </a:rPr>
                        <a:t>(= человеческому навыку </a:t>
                      </a:r>
                    </a:p>
                    <a:p>
                      <a:pPr marL="828040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1342390" algn="l"/>
                        </a:tabLst>
                      </a:pPr>
                      <a:r>
                        <a:rPr lang="ru-RU" sz="1800" spc="-20" dirty="0">
                          <a:latin typeface="Cambria"/>
                          <a:cs typeface="Cambria"/>
                        </a:rPr>
                        <a:t>«прикинуть на глазок)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81978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19785" algn="l"/>
                        </a:tabLst>
                      </a:pPr>
                      <a:r>
                        <a:rPr sz="2000" spc="-10" dirty="0" err="1">
                          <a:latin typeface="Cambria"/>
                          <a:cs typeface="Cambria"/>
                        </a:rPr>
                        <a:t>Кластеризация</a:t>
                      </a:r>
                      <a:endParaRPr lang="ru-RU" sz="2000" spc="-10" dirty="0">
                        <a:latin typeface="Cambria"/>
                        <a:cs typeface="Cambria"/>
                      </a:endParaRPr>
                    </a:p>
                    <a:p>
                      <a:pPr marL="47688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81978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      (</a:t>
                      </a:r>
                      <a:r>
                        <a:rPr lang="en-US" sz="2000" spc="-10" dirty="0">
                          <a:latin typeface="Cambria"/>
                          <a:cs typeface="Cambria"/>
                        </a:rPr>
                        <a:t>unsupervised)</a:t>
                      </a:r>
                    </a:p>
                    <a:p>
                      <a:pPr marL="47688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81978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(разделить имеющиеся</a:t>
                      </a:r>
                    </a:p>
                    <a:p>
                      <a:pPr marL="47688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81978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 данные)</a:t>
                      </a:r>
                      <a:endParaRPr lang="en-US" sz="2000" spc="-10" dirty="0">
                        <a:latin typeface="Cambria"/>
                        <a:cs typeface="Cambria"/>
                      </a:endParaRPr>
                    </a:p>
                    <a:p>
                      <a:pPr marL="47688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819785" algn="l"/>
                        </a:tabLst>
                      </a:pP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604" y="4111623"/>
            <a:ext cx="4022920" cy="2011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9832" y="1738213"/>
            <a:ext cx="3549083" cy="2295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4452" y="1996439"/>
            <a:ext cx="2292350" cy="330200"/>
          </a:xfrm>
          <a:custGeom>
            <a:avLst/>
            <a:gdLst/>
            <a:ahLst/>
            <a:cxnLst/>
            <a:rect l="l" t="t" r="r" b="b"/>
            <a:pathLst>
              <a:path w="2292350" h="330200">
                <a:moveTo>
                  <a:pt x="2292094" y="0"/>
                </a:moveTo>
                <a:lnTo>
                  <a:pt x="0" y="0"/>
                </a:lnTo>
                <a:lnTo>
                  <a:pt x="0" y="330200"/>
                </a:lnTo>
                <a:lnTo>
                  <a:pt x="2292094" y="330200"/>
                </a:lnTo>
                <a:lnTo>
                  <a:pt x="229209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30565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План</a:t>
                      </a:r>
                      <a:r>
                        <a:rPr sz="4800" spc="-8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лекции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Основные</a:t>
                      </a:r>
                      <a:r>
                        <a:rPr sz="22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задачи</a:t>
                      </a:r>
                      <a:r>
                        <a:rPr sz="22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машинного</a:t>
                      </a:r>
                      <a:r>
                        <a:rPr sz="22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обучения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Простейший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классификатор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наивный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байес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Более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специфические: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sequence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tagging,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seq2seq,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…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4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Линейные</a:t>
                      </a:r>
                      <a:r>
                        <a:rPr sz="22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модели</a:t>
                      </a:r>
                      <a:r>
                        <a:rPr sz="2200" spc="-9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ML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7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Нейросети: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ffnn,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rnn,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encoder-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decoder,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bert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получаются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эмбеддинги</a:t>
                      </a:r>
                      <a:r>
                        <a:rPr sz="2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?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36302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Классификаторы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20" dirty="0">
                          <a:latin typeface="Cambria"/>
                          <a:cs typeface="Cambria"/>
                        </a:rPr>
                        <a:t>Генеративные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generative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864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200" spc="-20" dirty="0">
                          <a:latin typeface="Cambria"/>
                          <a:cs typeface="Cambria"/>
                        </a:rPr>
                        <a:t>моделируем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генерацию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классами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входных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данных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R="3333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𝑝(𝑦,</a:t>
                      </a:r>
                      <a:r>
                        <a:rPr sz="2200" spc="-7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35" dirty="0">
                          <a:latin typeface="Cambria Math"/>
                          <a:cs typeface="Cambria Math"/>
                        </a:rPr>
                        <a:t>𝑥)</a:t>
                      </a:r>
                      <a:r>
                        <a:rPr lang="ru-RU" sz="2200" spc="-35" dirty="0">
                          <a:latin typeface="Cambria Math"/>
                          <a:cs typeface="Cambria Math"/>
                        </a:rPr>
                        <a:t> </a:t>
                      </a:r>
                    </a:p>
                    <a:p>
                      <a:pPr marR="3333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br>
                        <a:rPr lang="ru-RU" sz="2200" spc="-35" dirty="0">
                          <a:latin typeface="Cambria Math"/>
                          <a:cs typeface="Cambria Math"/>
                        </a:rPr>
                      </a:br>
                      <a:r>
                        <a:rPr lang="en-US" sz="2200" spc="-35" dirty="0">
                          <a:latin typeface="Cambria Math"/>
                          <a:cs typeface="Cambria Math"/>
                        </a:rPr>
                        <a:t>naive Bayes</a:t>
                      </a:r>
                      <a:endParaRPr lang="ru-RU" sz="2200" spc="-35" dirty="0">
                        <a:latin typeface="Cambria Math"/>
                        <a:cs typeface="Cambria Math"/>
                      </a:endParaRPr>
                    </a:p>
                    <a:p>
                      <a:pPr marR="3333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lang="ru-RU" sz="2200" spc="-35" dirty="0">
                        <a:latin typeface="Cambria Math"/>
                        <a:cs typeface="Cambria Math"/>
                      </a:endParaRPr>
                    </a:p>
                    <a:p>
                      <a:pPr marR="3333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lang="ru-RU" sz="2200" spc="-35" dirty="0">
                          <a:latin typeface="Cambria Math"/>
                          <a:cs typeface="Cambria Math"/>
                        </a:rPr>
                        <a:t>Вопрос: какой класс мог сгенерировать такие данные?</a:t>
                      </a:r>
                    </a:p>
                    <a:p>
                      <a:pPr marR="3333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lang="ru-RU" sz="2200" spc="-35" dirty="0">
                          <a:latin typeface="Cambria Math"/>
                          <a:cs typeface="Cambria Math"/>
                        </a:rPr>
                        <a:t>                   классифицировать текст по темам</a:t>
                      </a:r>
                      <a:r>
                        <a:rPr lang="en-US" sz="2200" spc="-35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lang="ru-RU" sz="2200" spc="-35" dirty="0">
                          <a:latin typeface="Cambria Math"/>
                          <a:cs typeface="Cambria Math"/>
                        </a:rPr>
                        <a:t> как данная тема генерирует распределения слов во входном тексте</a:t>
                      </a:r>
                      <a:br>
                        <a:rPr lang="ru-RU" sz="2200" spc="-35" dirty="0">
                          <a:latin typeface="Cambria Math"/>
                          <a:cs typeface="Cambria Math"/>
                        </a:rPr>
                      </a:br>
                      <a:endParaRPr sz="22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14025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Классификаторы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10" dirty="0">
                          <a:latin typeface="Cambria"/>
                          <a:cs typeface="Cambria"/>
                        </a:rPr>
                        <a:t>Дискриминативные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discriminative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86485">
                        <a:lnSpc>
                          <a:spcPts val="2630"/>
                        </a:lnSpc>
                        <a:spcBef>
                          <a:spcPts val="610"/>
                        </a:spcBef>
                      </a:pPr>
                      <a:r>
                        <a:rPr lang="ru-RU" sz="2200" dirty="0">
                          <a:latin typeface="Cambria"/>
                          <a:cs typeface="Cambria"/>
                        </a:rPr>
                        <a:t>У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ч</a:t>
                      </a:r>
                      <a:r>
                        <a:rPr lang="ru-RU" sz="2200" dirty="0" err="1">
                          <a:latin typeface="Cambria"/>
                          <a:cs typeface="Cambria"/>
                        </a:rPr>
                        <a:t>атся</a:t>
                      </a:r>
                      <a:r>
                        <a:rPr lang="ru-RU" sz="2200" dirty="0">
                          <a:latin typeface="Cambria"/>
                          <a:cs typeface="Cambria"/>
                        </a:rPr>
                        <a:t> тому, какие фичи в </a:t>
                      </a:r>
                      <a:r>
                        <a:rPr lang="ru-RU" sz="2200" dirty="0" err="1">
                          <a:latin typeface="Cambria"/>
                          <a:cs typeface="Cambria"/>
                        </a:rPr>
                        <a:t>импуте</a:t>
                      </a:r>
                      <a:r>
                        <a:rPr lang="ru-RU" sz="2200" dirty="0">
                          <a:latin typeface="Cambria"/>
                          <a:cs typeface="Cambria"/>
                        </a:rPr>
                        <a:t> самые ценные для определения класса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R="334010" algn="ctr">
                        <a:lnSpc>
                          <a:spcPts val="2630"/>
                        </a:lnSpc>
                      </a:pPr>
                      <a:r>
                        <a:rPr sz="2200" spc="-10" dirty="0">
                          <a:latin typeface="Cambria Math"/>
                          <a:cs typeface="Cambria Math"/>
                        </a:rPr>
                        <a:t>𝑝(𝑦|𝑥)</a:t>
                      </a:r>
                      <a:endParaRPr lang="ru-RU" sz="2200" spc="-10" dirty="0">
                        <a:latin typeface="Cambria Math"/>
                        <a:cs typeface="Cambria Math"/>
                      </a:endParaRPr>
                    </a:p>
                    <a:p>
                      <a:pPr marR="334010" algn="ctr">
                        <a:lnSpc>
                          <a:spcPts val="2630"/>
                        </a:lnSpc>
                      </a:pPr>
                      <a:endParaRPr lang="ru-RU" sz="2200" spc="-10" dirty="0">
                        <a:latin typeface="Cambria Math"/>
                        <a:cs typeface="Cambria Math"/>
                      </a:endParaRPr>
                    </a:p>
                    <a:p>
                      <a:pPr marR="334010" algn="ctr">
                        <a:lnSpc>
                          <a:spcPts val="2630"/>
                        </a:lnSpc>
                      </a:pPr>
                      <a:r>
                        <a:rPr lang="ru-RU" sz="2200" spc="-10" dirty="0">
                          <a:latin typeface="Cambria Math"/>
                          <a:cs typeface="Cambria Math"/>
                        </a:rPr>
                        <a:t>Линейная регрессия</a:t>
                      </a:r>
                    </a:p>
                    <a:p>
                      <a:pPr marR="334010" algn="ctr">
                        <a:lnSpc>
                          <a:spcPts val="2630"/>
                        </a:lnSpc>
                      </a:pPr>
                      <a:br>
                        <a:rPr lang="en-US" sz="2200" spc="-10" dirty="0">
                          <a:latin typeface="Cambria Math"/>
                          <a:cs typeface="Cambria Math"/>
                        </a:rPr>
                      </a:br>
                      <a:r>
                        <a:rPr lang="ru-RU" sz="2200" spc="-10" dirty="0">
                          <a:latin typeface="Cambria Math"/>
                          <a:cs typeface="Cambria Math"/>
                        </a:rPr>
                        <a:t>вероятность того, что это спам, при условии того, что в сообщении есть определенный набор слов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2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0C15C9-5146-51A4-9372-FB710B7F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3009900"/>
            <a:ext cx="3933825" cy="83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E4714-F99D-34BF-51EA-82FEB0FDB381}"/>
              </a:ext>
            </a:extLst>
          </p:cNvPr>
          <p:cNvSpPr txBox="1"/>
          <p:nvPr/>
        </p:nvSpPr>
        <p:spPr>
          <a:xfrm>
            <a:off x="3505200" y="366343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Генеративный</a:t>
            </a:r>
          </a:p>
        </p:txBody>
      </p:sp>
    </p:spTree>
    <p:extLst>
      <p:ext uri="{BB962C8B-B14F-4D97-AF65-F5344CB8AC3E}">
        <p14:creationId xmlns:p14="http://schemas.microsoft.com/office/powerpoint/2010/main" val="229234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86B411-4A25-C5B8-4C99-794BAC1B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247156" cy="474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9155D-EA8D-4FD3-C674-70C3D36B28E3}"/>
              </a:ext>
            </a:extLst>
          </p:cNvPr>
          <p:cNvSpPr txBox="1"/>
          <p:nvPr/>
        </p:nvSpPr>
        <p:spPr>
          <a:xfrm>
            <a:off x="2099578" y="45720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350"/>
              </a:spcBef>
            </a:pPr>
            <a:r>
              <a:rPr lang="en-US" sz="4400" spc="-10" dirty="0">
                <a:latin typeface="Cambria"/>
                <a:cs typeface="Cambria"/>
              </a:rPr>
              <a:t>Naïve</a:t>
            </a:r>
            <a:r>
              <a:rPr lang="en-US" sz="4400" spc="-235" dirty="0">
                <a:latin typeface="Cambria"/>
                <a:cs typeface="Cambria"/>
              </a:rPr>
              <a:t> </a:t>
            </a:r>
            <a:r>
              <a:rPr lang="en-US" sz="4400" spc="-10" dirty="0">
                <a:latin typeface="Cambria"/>
                <a:cs typeface="Cambria"/>
              </a:rPr>
              <a:t>Bayes</a:t>
            </a:r>
            <a:endParaRPr lang="en-US" sz="4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7444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F8822-A9A1-499E-4D97-BAFC49F5B027}"/>
              </a:ext>
            </a:extLst>
          </p:cNvPr>
          <p:cNvSpPr txBox="1"/>
          <p:nvPr/>
        </p:nvSpPr>
        <p:spPr>
          <a:xfrm>
            <a:off x="351934" y="1981200"/>
            <a:ext cx="84401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вероятностный классификатор: для документа d из всех классов c ∈ C </a:t>
            </a:r>
          </a:p>
          <a:p>
            <a:r>
              <a:rPr lang="ru-RU" dirty="0"/>
              <a:t>классификатор возвращает класс ˆc, который имеет максимальную </a:t>
            </a:r>
          </a:p>
          <a:p>
            <a:r>
              <a:rPr lang="ru-RU" dirty="0"/>
              <a:t>апостериорную вероятность, заданную для документа. </a:t>
            </a:r>
          </a:p>
          <a:p>
            <a:endParaRPr lang="ru-RU" dirty="0"/>
          </a:p>
          <a:p>
            <a:r>
              <a:rPr lang="ru-RU" dirty="0"/>
              <a:t>обозначение шляпы ˆ для обозначения «нашей </a:t>
            </a:r>
            <a:r>
              <a:rPr lang="ru-RU" dirty="0" err="1"/>
              <a:t>ценки</a:t>
            </a:r>
            <a:r>
              <a:rPr lang="ru-RU" dirty="0"/>
              <a:t> </a:t>
            </a:r>
            <a:r>
              <a:rPr lang="ru-RU" dirty="0" err="1"/>
              <a:t>argmax</a:t>
            </a:r>
            <a:r>
              <a:rPr lang="ru-RU" dirty="0"/>
              <a:t> правильного </a:t>
            </a:r>
          </a:p>
          <a:p>
            <a:r>
              <a:rPr lang="ru-RU" dirty="0"/>
              <a:t>класса»</a:t>
            </a:r>
          </a:p>
          <a:p>
            <a:endParaRPr lang="ru-RU" dirty="0"/>
          </a:p>
          <a:p>
            <a:r>
              <a:rPr lang="ru-RU" dirty="0" err="1"/>
              <a:t>argmax</a:t>
            </a:r>
            <a:r>
              <a:rPr lang="ru-RU" dirty="0"/>
              <a:t> — для обозначения операции, которая выбирает аргумент, который </a:t>
            </a:r>
          </a:p>
          <a:p>
            <a:r>
              <a:rPr lang="ru-RU" dirty="0"/>
              <a:t>максимизирует функцию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311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60083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latin typeface="Cambria"/>
                          <a:cs typeface="Cambria"/>
                        </a:rPr>
                        <a:t>Задача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Отнесение документа к категории: спам-фильтр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80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FA408B-0547-EA98-F6C1-0A94AC8F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0"/>
          <a:stretch/>
        </p:blipFill>
        <p:spPr>
          <a:xfrm>
            <a:off x="1981200" y="914400"/>
            <a:ext cx="4962525" cy="876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6A51AD-A88A-F4D6-6FCC-AEC36654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10" y="2209800"/>
            <a:ext cx="45720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468B9-ED0D-5FA9-DC25-02ABED369DF2}"/>
              </a:ext>
            </a:extLst>
          </p:cNvPr>
          <p:cNvSpPr txBox="1"/>
          <p:nvPr/>
        </p:nvSpPr>
        <p:spPr>
          <a:xfrm>
            <a:off x="1296103" y="1769364"/>
            <a:ext cx="6551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Можем убрать </a:t>
            </a:r>
            <a:r>
              <a:rPr lang="en-US" dirty="0"/>
              <a:t>d</a:t>
            </a:r>
            <a:r>
              <a:rPr lang="ru-RU" dirty="0"/>
              <a:t>, т.к. </a:t>
            </a:r>
            <a:r>
              <a:rPr lang="en-US" dirty="0"/>
              <a:t>d </a:t>
            </a:r>
            <a:r>
              <a:rPr lang="ru-RU" dirty="0"/>
              <a:t>всегда одинаковый, мы смотрим на </a:t>
            </a:r>
          </a:p>
          <a:p>
            <a:r>
              <a:rPr lang="ru-RU" dirty="0"/>
              <a:t>вероятность класса для одного и того же документа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357FC0-8CA4-3CEA-ABAB-895CF3D7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314700"/>
            <a:ext cx="3333750" cy="990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93239D-CD01-263D-39F5-EBBA9AD6B278}"/>
              </a:ext>
            </a:extLst>
          </p:cNvPr>
          <p:cNvSpPr txBox="1"/>
          <p:nvPr/>
        </p:nvSpPr>
        <p:spPr>
          <a:xfrm>
            <a:off x="990600" y="2834795"/>
            <a:ext cx="768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</a:t>
            </a:r>
            <a:r>
              <a:rPr lang="ru-RU" dirty="0"/>
              <a:t>– информация о том, что этот класс в мире вообще встречается</a:t>
            </a:r>
          </a:p>
          <a:p>
            <a:r>
              <a:rPr lang="ru-RU" dirty="0"/>
              <a:t>С вероятностью </a:t>
            </a:r>
            <a:r>
              <a:rPr lang="en-US" dirty="0"/>
              <a:t>P </a:t>
            </a:r>
            <a:r>
              <a:rPr lang="ru-RU" dirty="0"/>
              <a:t>заранее задана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3376BE-B742-FC0B-03C8-359EC554E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302" y="4857750"/>
            <a:ext cx="4333875" cy="1085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D7F8E0-5F07-85CF-DA8B-88C109AB023B}"/>
              </a:ext>
            </a:extLst>
          </p:cNvPr>
          <p:cNvSpPr txBox="1"/>
          <p:nvPr/>
        </p:nvSpPr>
        <p:spPr>
          <a:xfrm>
            <a:off x="914400" y="4305300"/>
            <a:ext cx="7127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Фичи: для нас это слова. При этом, первое ограничение: </a:t>
            </a:r>
            <a:r>
              <a:rPr lang="en-US" dirty="0" err="1"/>
              <a:t>BoW</a:t>
            </a:r>
            <a:r>
              <a:rPr lang="es-ES" dirty="0"/>
              <a:t> </a:t>
            </a:r>
            <a:r>
              <a:rPr lang="ru-RU" dirty="0"/>
              <a:t>– </a:t>
            </a:r>
          </a:p>
          <a:p>
            <a:r>
              <a:rPr lang="ru-RU" dirty="0"/>
              <a:t>слова не учитывают порядок</a:t>
            </a:r>
          </a:p>
        </p:txBody>
      </p:sp>
    </p:spTree>
    <p:extLst>
      <p:ext uri="{BB962C8B-B14F-4D97-AF65-F5344CB8AC3E}">
        <p14:creationId xmlns:p14="http://schemas.microsoft.com/office/powerpoint/2010/main" val="27038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725701-D889-3C18-63E6-C52E31308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79"/>
          <a:stretch/>
        </p:blipFill>
        <p:spPr>
          <a:xfrm>
            <a:off x="918852" y="2310074"/>
            <a:ext cx="668332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2A029-C65A-BD66-6669-CC53E1BB96C3}"/>
              </a:ext>
            </a:extLst>
          </p:cNvPr>
          <p:cNvSpPr txBox="1"/>
          <p:nvPr/>
        </p:nvSpPr>
        <p:spPr>
          <a:xfrm>
            <a:off x="918852" y="1066800"/>
            <a:ext cx="6941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Второе очень большое упрощение: мы считаем, что все фичи </a:t>
            </a:r>
          </a:p>
          <a:p>
            <a:r>
              <a:rPr lang="ru-RU" dirty="0"/>
              <a:t>Независимы.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2883F6-F5BB-09A5-DD8E-1504A31C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52" y="3592606"/>
            <a:ext cx="4972931" cy="9538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C64072-E7B2-54CF-9FA6-DDD301E9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97" y="4894481"/>
            <a:ext cx="7040262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D1A386-8939-6DBF-C030-0C161F54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14675"/>
            <a:ext cx="2266950" cy="62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D7F7D-3BC8-2D4A-DDFF-C54078D3BAB3}"/>
              </a:ext>
            </a:extLst>
          </p:cNvPr>
          <p:cNvSpPr txBox="1"/>
          <p:nvPr/>
        </p:nvSpPr>
        <p:spPr>
          <a:xfrm>
            <a:off x="762000" y="2362200"/>
            <a:ext cx="649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категории:</a:t>
            </a:r>
            <a:br>
              <a:rPr lang="ru-RU" dirty="0"/>
            </a:br>
            <a:r>
              <a:rPr lang="ru-RU" dirty="0"/>
              <a:t>Количество документов в категории из общего количества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70BBC-32F3-D7F1-B069-12A32E42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724400"/>
            <a:ext cx="343852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BDD07-F766-E894-2F4C-FD9D17D318A2}"/>
              </a:ext>
            </a:extLst>
          </p:cNvPr>
          <p:cNvSpPr txBox="1"/>
          <p:nvPr/>
        </p:nvSpPr>
        <p:spPr>
          <a:xfrm>
            <a:off x="822960" y="3931920"/>
            <a:ext cx="767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слова:</a:t>
            </a:r>
            <a:br>
              <a:rPr lang="ru-RU" dirty="0"/>
            </a:br>
            <a:r>
              <a:rPr lang="ru-RU" dirty="0"/>
              <a:t>слово в этой категории среди всего множества слов в этой категории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0005C-1557-6E11-8FF2-3BFCB3A36804}"/>
              </a:ext>
            </a:extLst>
          </p:cNvPr>
          <p:cNvSpPr txBox="1"/>
          <p:nvPr/>
        </p:nvSpPr>
        <p:spPr>
          <a:xfrm>
            <a:off x="841248" y="5638800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Smoothing:</a:t>
            </a:r>
          </a:p>
          <a:p>
            <a:r>
              <a:rPr lang="en-US" dirty="0"/>
              <a:t>Add-one/Laplace </a:t>
            </a:r>
            <a:r>
              <a:rPr lang="en-US" dirty="0" err="1"/>
              <a:t>smooting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058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87979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Naïve</a:t>
                      </a:r>
                      <a:r>
                        <a:rPr sz="4800" spc="-23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Bayes</a:t>
                      </a:r>
                      <a:r>
                        <a:rPr lang="ru-RU"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: пример с книгами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59765" marR="6135370" indent="26034">
                        <a:lnSpc>
                          <a:spcPct val="1833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prior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probabilities likelihoods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4872799"/>
            <a:ext cx="4470400" cy="1447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6767" y="2015627"/>
            <a:ext cx="3721100" cy="1600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0250" y="3903409"/>
            <a:ext cx="1841500" cy="533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76315" y="4682683"/>
            <a:ext cx="3301999" cy="9778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205984" y="4170109"/>
            <a:ext cx="268605" cy="2047875"/>
          </a:xfrm>
          <a:custGeom>
            <a:avLst/>
            <a:gdLst/>
            <a:ahLst/>
            <a:cxnLst/>
            <a:rect l="l" t="t" r="r" b="b"/>
            <a:pathLst>
              <a:path w="268604" h="2047875">
                <a:moveTo>
                  <a:pt x="0" y="0"/>
                </a:moveTo>
                <a:lnTo>
                  <a:pt x="52202" y="1756"/>
                </a:lnTo>
                <a:lnTo>
                  <a:pt x="94831" y="6546"/>
                </a:lnTo>
                <a:lnTo>
                  <a:pt x="123572" y="13650"/>
                </a:lnTo>
                <a:lnTo>
                  <a:pt x="134112" y="22350"/>
                </a:lnTo>
                <a:lnTo>
                  <a:pt x="134112" y="1001555"/>
                </a:lnTo>
                <a:lnTo>
                  <a:pt x="144651" y="1010254"/>
                </a:lnTo>
                <a:lnTo>
                  <a:pt x="173392" y="1017358"/>
                </a:lnTo>
                <a:lnTo>
                  <a:pt x="216021" y="1022148"/>
                </a:lnTo>
                <a:lnTo>
                  <a:pt x="268224" y="1023905"/>
                </a:lnTo>
                <a:lnTo>
                  <a:pt x="216021" y="1025661"/>
                </a:lnTo>
                <a:lnTo>
                  <a:pt x="173392" y="1030451"/>
                </a:lnTo>
                <a:lnTo>
                  <a:pt x="144651" y="1037555"/>
                </a:lnTo>
                <a:lnTo>
                  <a:pt x="134112" y="1046255"/>
                </a:lnTo>
                <a:lnTo>
                  <a:pt x="134112" y="2025460"/>
                </a:lnTo>
                <a:lnTo>
                  <a:pt x="123572" y="2034159"/>
                </a:lnTo>
                <a:lnTo>
                  <a:pt x="94831" y="2041263"/>
                </a:lnTo>
                <a:lnTo>
                  <a:pt x="52202" y="2046053"/>
                </a:lnTo>
                <a:lnTo>
                  <a:pt x="0" y="2047810"/>
                </a:lnTo>
              </a:path>
            </a:pathLst>
          </a:custGeom>
          <a:ln w="31750">
            <a:solidFill>
              <a:srgbClr val="4756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Базовая</a:t>
                      </a:r>
                      <a:r>
                        <a:rPr sz="4800" spc="-18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задача</a:t>
                      </a:r>
                      <a:r>
                        <a:rPr sz="4800" spc="-18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ML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Обучающие</a:t>
                      </a:r>
                      <a:r>
                        <a:rPr sz="2200" spc="-1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данные: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672465" indent="-342900">
                        <a:lnSpc>
                          <a:spcPts val="2620"/>
                        </a:lnSpc>
                        <a:spcBef>
                          <a:spcPts val="214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Вход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input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):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векторное</a:t>
                      </a:r>
                      <a:r>
                        <a:rPr sz="2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представление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feature representation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200" i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текста</a:t>
                      </a:r>
                      <a:r>
                        <a:rPr sz="2200" spc="-4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отзыва,</a:t>
                      </a:r>
                      <a:r>
                        <a:rPr sz="2200" spc="-4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конкретного</a:t>
                      </a:r>
                      <a:r>
                        <a:rPr sz="2200" spc="-5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слова</a:t>
                      </a:r>
                      <a:r>
                        <a:rPr sz="2200" spc="-4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solidFill>
                            <a:srgbClr val="3D484D"/>
                          </a:solidFill>
                          <a:latin typeface="Cambria"/>
                          <a:cs typeface="Cambria"/>
                        </a:rPr>
                        <a:t>…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735330" marR="1096010" indent="342900">
                        <a:lnSpc>
                          <a:spcPct val="173600"/>
                        </a:lnSpc>
                        <a:spcBef>
                          <a:spcPts val="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Выход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output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200" i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класс</a:t>
                      </a:r>
                      <a:r>
                        <a:rPr sz="22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(label),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число,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вероятность Цель: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1175385" indent="-342900">
                        <a:lnSpc>
                          <a:spcPct val="1018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Построить</a:t>
                      </a:r>
                      <a:r>
                        <a:rPr sz="2200" spc="-9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модель</a:t>
                      </a:r>
                      <a:r>
                        <a:rPr sz="22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(алгоритм+набор</a:t>
                      </a:r>
                      <a:r>
                        <a:rPr sz="2200" spc="-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параметров),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чтобы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хорошо</a:t>
                      </a:r>
                      <a:r>
                        <a:rPr sz="2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предсказывать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200" i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по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данным</a:t>
                      </a:r>
                      <a:r>
                        <a:rPr sz="2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0" dirty="0">
                          <a:latin typeface="Cambria"/>
                          <a:cs typeface="Cambria"/>
                        </a:rPr>
                        <a:t>x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21209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16702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en-US" sz="4800" spc="-10" dirty="0">
                          <a:latin typeface="Cambria"/>
                          <a:cs typeface="Cambria"/>
                        </a:rPr>
                        <a:t>Sentiment Analysis </a:t>
                      </a:r>
                      <a:r>
                        <a:rPr lang="ru-RU" sz="4800" spc="-10" dirty="0">
                          <a:latin typeface="Cambria"/>
                          <a:cs typeface="Cambria"/>
                        </a:rPr>
                        <a:t>+ </a:t>
                      </a:r>
                      <a:r>
                        <a:rPr lang="en-US" sz="4800" spc="-10" dirty="0">
                          <a:latin typeface="Cambria"/>
                          <a:cs typeface="Cambria"/>
                        </a:rPr>
                        <a:t>NB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Чего не хватает в предыдущем примере? 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6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10312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en-US" sz="4800" spc="-10" dirty="0">
                          <a:latin typeface="Cambria"/>
                          <a:cs typeface="Cambria"/>
                        </a:rPr>
                        <a:t>Sentiment Analysis </a:t>
                      </a:r>
                      <a:r>
                        <a:rPr lang="ru-RU" sz="4800" spc="-10" dirty="0">
                          <a:latin typeface="Cambria"/>
                          <a:cs typeface="Cambria"/>
                        </a:rPr>
                        <a:t>+ </a:t>
                      </a:r>
                      <a:r>
                        <a:rPr lang="en-US" sz="4800" spc="-10" dirty="0">
                          <a:latin typeface="Cambria"/>
                          <a:cs typeface="Cambria"/>
                        </a:rPr>
                        <a:t>NB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Работа с отрицанием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Часто используют не частотности, а просто принадлежность слова к словарю: 1 или 0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 err="1">
                          <a:latin typeface="Cambria"/>
                          <a:cs typeface="Cambria"/>
                        </a:rPr>
                        <a:t>М.б.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 стоит учесть пунктуацию (кавычки), порядок слов и т п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….</a:t>
                      </a:r>
                      <a:br>
                        <a:rPr lang="ru-RU" sz="2400" spc="-10" dirty="0">
                          <a:latin typeface="Cambria"/>
                          <a:cs typeface="Cambria"/>
                        </a:rPr>
                      </a:br>
                      <a:br>
                        <a:rPr lang="ru-RU" sz="2400" spc="-10" dirty="0">
                          <a:latin typeface="Cambria"/>
                          <a:cs typeface="Cambria"/>
                        </a:rPr>
                      </a:br>
                      <a:r>
                        <a:rPr lang="ru-RU" sz="2400" spc="-10" dirty="0">
                          <a:latin typeface="Cambria"/>
                          <a:cs typeface="Cambria"/>
                        </a:rPr>
                        <a:t>Т.е. конкретные выучиваемые признаки могут меняться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05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073" y="3424320"/>
            <a:ext cx="1346835" cy="282575"/>
          </a:xfrm>
          <a:custGeom>
            <a:avLst/>
            <a:gdLst/>
            <a:ahLst/>
            <a:cxnLst/>
            <a:rect l="l" t="t" r="r" b="b"/>
            <a:pathLst>
              <a:path w="1346835" h="282575">
                <a:moveTo>
                  <a:pt x="1038731" y="2654"/>
                </a:moveTo>
                <a:lnTo>
                  <a:pt x="1015812" y="2654"/>
                </a:lnTo>
                <a:lnTo>
                  <a:pt x="1015812" y="279623"/>
                </a:lnTo>
                <a:lnTo>
                  <a:pt x="1038731" y="279623"/>
                </a:lnTo>
                <a:lnTo>
                  <a:pt x="1038731" y="2654"/>
                </a:lnTo>
                <a:close/>
              </a:path>
              <a:path w="1346835" h="282575">
                <a:moveTo>
                  <a:pt x="1256314" y="0"/>
                </a:moveTo>
                <a:lnTo>
                  <a:pt x="1252296" y="11459"/>
                </a:lnTo>
                <a:lnTo>
                  <a:pt x="1268639" y="18552"/>
                </a:lnTo>
                <a:lnTo>
                  <a:pt x="1282694" y="28370"/>
                </a:lnTo>
                <a:lnTo>
                  <a:pt x="1311232" y="73878"/>
                </a:lnTo>
                <a:lnTo>
                  <a:pt x="1319566" y="115662"/>
                </a:lnTo>
                <a:lnTo>
                  <a:pt x="1320608" y="139749"/>
                </a:lnTo>
                <a:lnTo>
                  <a:pt x="1319561" y="164650"/>
                </a:lnTo>
                <a:lnTo>
                  <a:pt x="1311189" y="207587"/>
                </a:lnTo>
                <a:lnTo>
                  <a:pt x="1282712" y="253825"/>
                </a:lnTo>
                <a:lnTo>
                  <a:pt x="1252741" y="270866"/>
                </a:lnTo>
                <a:lnTo>
                  <a:pt x="1256314" y="282327"/>
                </a:lnTo>
                <a:lnTo>
                  <a:pt x="1294823" y="264263"/>
                </a:lnTo>
                <a:lnTo>
                  <a:pt x="1323138" y="232990"/>
                </a:lnTo>
                <a:lnTo>
                  <a:pt x="1340550" y="191113"/>
                </a:lnTo>
                <a:lnTo>
                  <a:pt x="1346354" y="141237"/>
                </a:lnTo>
                <a:lnTo>
                  <a:pt x="1344899" y="115355"/>
                </a:lnTo>
                <a:lnTo>
                  <a:pt x="1333253" y="69479"/>
                </a:lnTo>
                <a:lnTo>
                  <a:pt x="1310157" y="32132"/>
                </a:lnTo>
                <a:lnTo>
                  <a:pt x="1276782" y="7389"/>
                </a:lnTo>
                <a:lnTo>
                  <a:pt x="1256314" y="0"/>
                </a:lnTo>
                <a:close/>
              </a:path>
              <a:path w="1346835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4651" y="3550921"/>
            <a:ext cx="2705100" cy="25400"/>
          </a:xfrm>
          <a:custGeom>
            <a:avLst/>
            <a:gdLst/>
            <a:ahLst/>
            <a:cxnLst/>
            <a:rect l="l" t="t" r="r" b="b"/>
            <a:pathLst>
              <a:path w="2705100" h="25400">
                <a:moveTo>
                  <a:pt x="2705099" y="0"/>
                </a:moveTo>
                <a:lnTo>
                  <a:pt x="0" y="0"/>
                </a:lnTo>
                <a:lnTo>
                  <a:pt x="0" y="25400"/>
                </a:lnTo>
                <a:lnTo>
                  <a:pt x="2705099" y="25400"/>
                </a:lnTo>
                <a:lnTo>
                  <a:pt x="270509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182" y="5672219"/>
            <a:ext cx="782320" cy="282575"/>
          </a:xfrm>
          <a:custGeom>
            <a:avLst/>
            <a:gdLst/>
            <a:ahLst/>
            <a:cxnLst/>
            <a:rect l="l" t="t" r="r" b="b"/>
            <a:pathLst>
              <a:path w="782320" h="282575">
                <a:moveTo>
                  <a:pt x="474153" y="2655"/>
                </a:moveTo>
                <a:lnTo>
                  <a:pt x="451233" y="2655"/>
                </a:lnTo>
                <a:lnTo>
                  <a:pt x="451233" y="279624"/>
                </a:lnTo>
                <a:lnTo>
                  <a:pt x="474153" y="279624"/>
                </a:lnTo>
                <a:lnTo>
                  <a:pt x="474153" y="2655"/>
                </a:lnTo>
                <a:close/>
              </a:path>
              <a:path w="782320" h="282575">
                <a:moveTo>
                  <a:pt x="691735" y="0"/>
                </a:moveTo>
                <a:lnTo>
                  <a:pt x="687717" y="11459"/>
                </a:lnTo>
                <a:lnTo>
                  <a:pt x="704060" y="18552"/>
                </a:lnTo>
                <a:lnTo>
                  <a:pt x="718115" y="28370"/>
                </a:lnTo>
                <a:lnTo>
                  <a:pt x="746653" y="73879"/>
                </a:lnTo>
                <a:lnTo>
                  <a:pt x="754987" y="115662"/>
                </a:lnTo>
                <a:lnTo>
                  <a:pt x="756029" y="139749"/>
                </a:lnTo>
                <a:lnTo>
                  <a:pt x="754983" y="164650"/>
                </a:lnTo>
                <a:lnTo>
                  <a:pt x="746611" y="207587"/>
                </a:lnTo>
                <a:lnTo>
                  <a:pt x="718133" y="253826"/>
                </a:lnTo>
                <a:lnTo>
                  <a:pt x="688163" y="270867"/>
                </a:lnTo>
                <a:lnTo>
                  <a:pt x="691735" y="282326"/>
                </a:lnTo>
                <a:lnTo>
                  <a:pt x="730244" y="264262"/>
                </a:lnTo>
                <a:lnTo>
                  <a:pt x="758559" y="232990"/>
                </a:lnTo>
                <a:lnTo>
                  <a:pt x="775972" y="191113"/>
                </a:lnTo>
                <a:lnTo>
                  <a:pt x="781776" y="141237"/>
                </a:lnTo>
                <a:lnTo>
                  <a:pt x="780320" y="115355"/>
                </a:lnTo>
                <a:lnTo>
                  <a:pt x="768674" y="69479"/>
                </a:lnTo>
                <a:lnTo>
                  <a:pt x="745578" y="32133"/>
                </a:lnTo>
                <a:lnTo>
                  <a:pt x="712204" y="7390"/>
                </a:lnTo>
                <a:lnTo>
                  <a:pt x="691735" y="0"/>
                </a:lnTo>
                <a:close/>
              </a:path>
              <a:path w="782320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2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73082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Логистическая</a:t>
                      </a:r>
                      <a:r>
                        <a:rPr sz="4800" spc="-1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регрессия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Logistic</a:t>
                      </a:r>
                      <a:r>
                        <a:rPr sz="2400" i="1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regression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>
                        <a:lnSpc>
                          <a:spcPts val="2735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Пусть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есть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K</a:t>
                      </a:r>
                      <a:r>
                        <a:rPr sz="2400" i="1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классов,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тогда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каждого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класса: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R="261620" algn="ctr">
                        <a:lnSpc>
                          <a:spcPts val="2735"/>
                        </a:lnSpc>
                        <a:tabLst>
                          <a:tab pos="299720" algn="l"/>
                          <a:tab pos="699135" algn="l"/>
                          <a:tab pos="1657985" algn="l"/>
                          <a:tab pos="2247900" algn="l"/>
                        </a:tabLst>
                      </a:pP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3600" spc="19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37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spc="359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5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𝑏</a:t>
                      </a:r>
                      <a:r>
                        <a:rPr sz="2700" spc="-3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469265" algn="ctr">
                        <a:lnSpc>
                          <a:spcPts val="2075"/>
                        </a:lnSpc>
                        <a:spcBef>
                          <a:spcPts val="625"/>
                        </a:spcBef>
                        <a:tabLst>
                          <a:tab pos="1978660" algn="l"/>
                          <a:tab pos="2647950" algn="l"/>
                        </a:tabLst>
                      </a:pPr>
                      <a:r>
                        <a:rPr sz="2700" spc="67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37" baseline="2314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∑</a:t>
                      </a:r>
                      <a:r>
                        <a:rPr sz="2700" spc="-37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𝐾</a:t>
                      </a:r>
                      <a:r>
                        <a:rPr sz="2700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700" spc="405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7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2700" spc="52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110489" algn="ctr">
                        <a:lnSpc>
                          <a:spcPts val="1355"/>
                        </a:lnSpc>
                      </a:pPr>
                      <a:r>
                        <a:rPr sz="1800" spc="9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j=1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735330" marR="1616710">
                        <a:lnSpc>
                          <a:spcPts val="2810"/>
                        </a:lnSpc>
                      </a:pPr>
                      <a:r>
                        <a:rPr lang="ru-RU"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</a:t>
                      </a:r>
                      <a:r>
                        <a:rPr sz="2400" spc="-2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</a:t>
                      </a:r>
                      <a:r>
                        <a:rPr lang="es-ES"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слева вероятность того, что это ТОТ класс</a:t>
                      </a:r>
                      <a:br>
                        <a:rPr lang="ru-RU"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</a:b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x</a:t>
                      </a:r>
                      <a:r>
                        <a:rPr sz="2400" i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признаков,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w</a:t>
                      </a:r>
                      <a:r>
                        <a:rPr sz="2400" i="1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веса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признаков,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bias</a:t>
                      </a: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term</a:t>
                      </a:r>
                      <a:r>
                        <a:rPr lang="ru-RU" sz="2400" i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(сдвиг, </a:t>
                      </a:r>
                      <a:r>
                        <a:rPr lang="en-US" sz="2400" i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intercept)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13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581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073" y="3424320"/>
            <a:ext cx="1346835" cy="282575"/>
          </a:xfrm>
          <a:custGeom>
            <a:avLst/>
            <a:gdLst/>
            <a:ahLst/>
            <a:cxnLst/>
            <a:rect l="l" t="t" r="r" b="b"/>
            <a:pathLst>
              <a:path w="1346835" h="282575">
                <a:moveTo>
                  <a:pt x="1038731" y="2654"/>
                </a:moveTo>
                <a:lnTo>
                  <a:pt x="1015812" y="2654"/>
                </a:lnTo>
                <a:lnTo>
                  <a:pt x="1015812" y="279623"/>
                </a:lnTo>
                <a:lnTo>
                  <a:pt x="1038731" y="279623"/>
                </a:lnTo>
                <a:lnTo>
                  <a:pt x="1038731" y="2654"/>
                </a:lnTo>
                <a:close/>
              </a:path>
              <a:path w="1346835" h="282575">
                <a:moveTo>
                  <a:pt x="1256314" y="0"/>
                </a:moveTo>
                <a:lnTo>
                  <a:pt x="1252296" y="11459"/>
                </a:lnTo>
                <a:lnTo>
                  <a:pt x="1268639" y="18552"/>
                </a:lnTo>
                <a:lnTo>
                  <a:pt x="1282694" y="28370"/>
                </a:lnTo>
                <a:lnTo>
                  <a:pt x="1311232" y="73878"/>
                </a:lnTo>
                <a:lnTo>
                  <a:pt x="1319566" y="115662"/>
                </a:lnTo>
                <a:lnTo>
                  <a:pt x="1320608" y="139749"/>
                </a:lnTo>
                <a:lnTo>
                  <a:pt x="1319561" y="164650"/>
                </a:lnTo>
                <a:lnTo>
                  <a:pt x="1311189" y="207587"/>
                </a:lnTo>
                <a:lnTo>
                  <a:pt x="1282712" y="253825"/>
                </a:lnTo>
                <a:lnTo>
                  <a:pt x="1252741" y="270866"/>
                </a:lnTo>
                <a:lnTo>
                  <a:pt x="1256314" y="282327"/>
                </a:lnTo>
                <a:lnTo>
                  <a:pt x="1294823" y="264263"/>
                </a:lnTo>
                <a:lnTo>
                  <a:pt x="1323138" y="232990"/>
                </a:lnTo>
                <a:lnTo>
                  <a:pt x="1340550" y="191113"/>
                </a:lnTo>
                <a:lnTo>
                  <a:pt x="1346354" y="141237"/>
                </a:lnTo>
                <a:lnTo>
                  <a:pt x="1344899" y="115355"/>
                </a:lnTo>
                <a:lnTo>
                  <a:pt x="1333253" y="69479"/>
                </a:lnTo>
                <a:lnTo>
                  <a:pt x="1310157" y="32132"/>
                </a:lnTo>
                <a:lnTo>
                  <a:pt x="1276782" y="7389"/>
                </a:lnTo>
                <a:lnTo>
                  <a:pt x="1256314" y="0"/>
                </a:lnTo>
                <a:close/>
              </a:path>
              <a:path w="1346835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4651" y="3550921"/>
            <a:ext cx="2705100" cy="25400"/>
          </a:xfrm>
          <a:custGeom>
            <a:avLst/>
            <a:gdLst/>
            <a:ahLst/>
            <a:cxnLst/>
            <a:rect l="l" t="t" r="r" b="b"/>
            <a:pathLst>
              <a:path w="2705100" h="25400">
                <a:moveTo>
                  <a:pt x="2705099" y="0"/>
                </a:moveTo>
                <a:lnTo>
                  <a:pt x="0" y="0"/>
                </a:lnTo>
                <a:lnTo>
                  <a:pt x="0" y="25400"/>
                </a:lnTo>
                <a:lnTo>
                  <a:pt x="2705099" y="25400"/>
                </a:lnTo>
                <a:lnTo>
                  <a:pt x="270509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182" y="5672219"/>
            <a:ext cx="782320" cy="282575"/>
          </a:xfrm>
          <a:custGeom>
            <a:avLst/>
            <a:gdLst/>
            <a:ahLst/>
            <a:cxnLst/>
            <a:rect l="l" t="t" r="r" b="b"/>
            <a:pathLst>
              <a:path w="782320" h="282575">
                <a:moveTo>
                  <a:pt x="474153" y="2655"/>
                </a:moveTo>
                <a:lnTo>
                  <a:pt x="451233" y="2655"/>
                </a:lnTo>
                <a:lnTo>
                  <a:pt x="451233" y="279624"/>
                </a:lnTo>
                <a:lnTo>
                  <a:pt x="474153" y="279624"/>
                </a:lnTo>
                <a:lnTo>
                  <a:pt x="474153" y="2655"/>
                </a:lnTo>
                <a:close/>
              </a:path>
              <a:path w="782320" h="282575">
                <a:moveTo>
                  <a:pt x="691735" y="0"/>
                </a:moveTo>
                <a:lnTo>
                  <a:pt x="687717" y="11459"/>
                </a:lnTo>
                <a:lnTo>
                  <a:pt x="704060" y="18552"/>
                </a:lnTo>
                <a:lnTo>
                  <a:pt x="718115" y="28370"/>
                </a:lnTo>
                <a:lnTo>
                  <a:pt x="746653" y="73879"/>
                </a:lnTo>
                <a:lnTo>
                  <a:pt x="754987" y="115662"/>
                </a:lnTo>
                <a:lnTo>
                  <a:pt x="756029" y="139749"/>
                </a:lnTo>
                <a:lnTo>
                  <a:pt x="754983" y="164650"/>
                </a:lnTo>
                <a:lnTo>
                  <a:pt x="746611" y="207587"/>
                </a:lnTo>
                <a:lnTo>
                  <a:pt x="718133" y="253826"/>
                </a:lnTo>
                <a:lnTo>
                  <a:pt x="688163" y="270867"/>
                </a:lnTo>
                <a:lnTo>
                  <a:pt x="691735" y="282326"/>
                </a:lnTo>
                <a:lnTo>
                  <a:pt x="730244" y="264262"/>
                </a:lnTo>
                <a:lnTo>
                  <a:pt x="758559" y="232990"/>
                </a:lnTo>
                <a:lnTo>
                  <a:pt x="775972" y="191113"/>
                </a:lnTo>
                <a:lnTo>
                  <a:pt x="781776" y="141237"/>
                </a:lnTo>
                <a:lnTo>
                  <a:pt x="780320" y="115355"/>
                </a:lnTo>
                <a:lnTo>
                  <a:pt x="768674" y="69479"/>
                </a:lnTo>
                <a:lnTo>
                  <a:pt x="745578" y="32133"/>
                </a:lnTo>
                <a:lnTo>
                  <a:pt x="712204" y="7390"/>
                </a:lnTo>
                <a:lnTo>
                  <a:pt x="691735" y="0"/>
                </a:lnTo>
                <a:close/>
              </a:path>
              <a:path w="782320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2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34808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Логистическая</a:t>
                      </a:r>
                      <a:r>
                        <a:rPr sz="4800" spc="-1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регрессия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Logistic</a:t>
                      </a:r>
                      <a:r>
                        <a:rPr sz="2400" i="1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regression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>
                        <a:lnSpc>
                          <a:spcPts val="2735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Пусть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есть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K</a:t>
                      </a:r>
                      <a:r>
                        <a:rPr sz="2400" i="1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классов,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тогда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каждого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класса: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R="261620" algn="ctr">
                        <a:lnSpc>
                          <a:spcPts val="2735"/>
                        </a:lnSpc>
                        <a:tabLst>
                          <a:tab pos="299720" algn="l"/>
                          <a:tab pos="699135" algn="l"/>
                          <a:tab pos="1657985" algn="l"/>
                          <a:tab pos="2247900" algn="l"/>
                        </a:tabLst>
                      </a:pP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3600" spc="19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37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spc="359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5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𝑏</a:t>
                      </a:r>
                      <a:r>
                        <a:rPr sz="2700" spc="-3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469265" algn="ctr">
                        <a:lnSpc>
                          <a:spcPts val="2075"/>
                        </a:lnSpc>
                        <a:spcBef>
                          <a:spcPts val="625"/>
                        </a:spcBef>
                        <a:tabLst>
                          <a:tab pos="1978660" algn="l"/>
                          <a:tab pos="2647950" algn="l"/>
                        </a:tabLst>
                      </a:pPr>
                      <a:r>
                        <a:rPr sz="2700" spc="67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37" baseline="2314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∑</a:t>
                      </a:r>
                      <a:r>
                        <a:rPr sz="2700" spc="-37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𝐾</a:t>
                      </a:r>
                      <a:r>
                        <a:rPr sz="2700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700" spc="405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7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2700" spc="52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110489" algn="ctr">
                        <a:lnSpc>
                          <a:spcPts val="1355"/>
                        </a:lnSpc>
                      </a:pPr>
                      <a:r>
                        <a:rPr sz="1800" spc="9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j=1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735330" marR="1616710">
                        <a:lnSpc>
                          <a:spcPts val="2810"/>
                        </a:lnSpc>
                      </a:pPr>
                      <a:r>
                        <a:rPr lang="ru-RU"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Веса признаков: могут быть положительные или отрицательные и влияют на то, насколько вероятно, что …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13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04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59763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latin typeface="Cambria"/>
                          <a:cs typeface="Cambria"/>
                        </a:rPr>
                        <a:t>Инд видео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Чего не хватает в предыдущем примере? 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4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073" y="3424320"/>
            <a:ext cx="1346835" cy="282575"/>
          </a:xfrm>
          <a:custGeom>
            <a:avLst/>
            <a:gdLst/>
            <a:ahLst/>
            <a:cxnLst/>
            <a:rect l="l" t="t" r="r" b="b"/>
            <a:pathLst>
              <a:path w="1346835" h="282575">
                <a:moveTo>
                  <a:pt x="1038731" y="2654"/>
                </a:moveTo>
                <a:lnTo>
                  <a:pt x="1015812" y="2654"/>
                </a:lnTo>
                <a:lnTo>
                  <a:pt x="1015812" y="279623"/>
                </a:lnTo>
                <a:lnTo>
                  <a:pt x="1038731" y="279623"/>
                </a:lnTo>
                <a:lnTo>
                  <a:pt x="1038731" y="2654"/>
                </a:lnTo>
                <a:close/>
              </a:path>
              <a:path w="1346835" h="282575">
                <a:moveTo>
                  <a:pt x="1256314" y="0"/>
                </a:moveTo>
                <a:lnTo>
                  <a:pt x="1252296" y="11459"/>
                </a:lnTo>
                <a:lnTo>
                  <a:pt x="1268639" y="18552"/>
                </a:lnTo>
                <a:lnTo>
                  <a:pt x="1282694" y="28370"/>
                </a:lnTo>
                <a:lnTo>
                  <a:pt x="1311232" y="73878"/>
                </a:lnTo>
                <a:lnTo>
                  <a:pt x="1319566" y="115662"/>
                </a:lnTo>
                <a:lnTo>
                  <a:pt x="1320608" y="139749"/>
                </a:lnTo>
                <a:lnTo>
                  <a:pt x="1319561" y="164650"/>
                </a:lnTo>
                <a:lnTo>
                  <a:pt x="1311189" y="207587"/>
                </a:lnTo>
                <a:lnTo>
                  <a:pt x="1282712" y="253825"/>
                </a:lnTo>
                <a:lnTo>
                  <a:pt x="1252741" y="270866"/>
                </a:lnTo>
                <a:lnTo>
                  <a:pt x="1256314" y="282327"/>
                </a:lnTo>
                <a:lnTo>
                  <a:pt x="1294823" y="264263"/>
                </a:lnTo>
                <a:lnTo>
                  <a:pt x="1323138" y="232990"/>
                </a:lnTo>
                <a:lnTo>
                  <a:pt x="1340550" y="191113"/>
                </a:lnTo>
                <a:lnTo>
                  <a:pt x="1346354" y="141237"/>
                </a:lnTo>
                <a:lnTo>
                  <a:pt x="1344899" y="115355"/>
                </a:lnTo>
                <a:lnTo>
                  <a:pt x="1333253" y="69479"/>
                </a:lnTo>
                <a:lnTo>
                  <a:pt x="1310157" y="32132"/>
                </a:lnTo>
                <a:lnTo>
                  <a:pt x="1276782" y="7389"/>
                </a:lnTo>
                <a:lnTo>
                  <a:pt x="1256314" y="0"/>
                </a:lnTo>
                <a:close/>
              </a:path>
              <a:path w="1346835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4651" y="3550921"/>
            <a:ext cx="2705100" cy="25400"/>
          </a:xfrm>
          <a:custGeom>
            <a:avLst/>
            <a:gdLst/>
            <a:ahLst/>
            <a:cxnLst/>
            <a:rect l="l" t="t" r="r" b="b"/>
            <a:pathLst>
              <a:path w="2705100" h="25400">
                <a:moveTo>
                  <a:pt x="2705099" y="0"/>
                </a:moveTo>
                <a:lnTo>
                  <a:pt x="0" y="0"/>
                </a:lnTo>
                <a:lnTo>
                  <a:pt x="0" y="25400"/>
                </a:lnTo>
                <a:lnTo>
                  <a:pt x="2705099" y="25400"/>
                </a:lnTo>
                <a:lnTo>
                  <a:pt x="270509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182" y="5672219"/>
            <a:ext cx="782320" cy="282575"/>
          </a:xfrm>
          <a:custGeom>
            <a:avLst/>
            <a:gdLst/>
            <a:ahLst/>
            <a:cxnLst/>
            <a:rect l="l" t="t" r="r" b="b"/>
            <a:pathLst>
              <a:path w="782320" h="282575">
                <a:moveTo>
                  <a:pt x="474153" y="2655"/>
                </a:moveTo>
                <a:lnTo>
                  <a:pt x="451233" y="2655"/>
                </a:lnTo>
                <a:lnTo>
                  <a:pt x="451233" y="279624"/>
                </a:lnTo>
                <a:lnTo>
                  <a:pt x="474153" y="279624"/>
                </a:lnTo>
                <a:lnTo>
                  <a:pt x="474153" y="2655"/>
                </a:lnTo>
                <a:close/>
              </a:path>
              <a:path w="782320" h="282575">
                <a:moveTo>
                  <a:pt x="691735" y="0"/>
                </a:moveTo>
                <a:lnTo>
                  <a:pt x="687717" y="11459"/>
                </a:lnTo>
                <a:lnTo>
                  <a:pt x="704060" y="18552"/>
                </a:lnTo>
                <a:lnTo>
                  <a:pt x="718115" y="28370"/>
                </a:lnTo>
                <a:lnTo>
                  <a:pt x="746653" y="73879"/>
                </a:lnTo>
                <a:lnTo>
                  <a:pt x="754987" y="115662"/>
                </a:lnTo>
                <a:lnTo>
                  <a:pt x="756029" y="139749"/>
                </a:lnTo>
                <a:lnTo>
                  <a:pt x="754983" y="164650"/>
                </a:lnTo>
                <a:lnTo>
                  <a:pt x="746611" y="207587"/>
                </a:lnTo>
                <a:lnTo>
                  <a:pt x="718133" y="253826"/>
                </a:lnTo>
                <a:lnTo>
                  <a:pt x="688163" y="270867"/>
                </a:lnTo>
                <a:lnTo>
                  <a:pt x="691735" y="282326"/>
                </a:lnTo>
                <a:lnTo>
                  <a:pt x="730244" y="264262"/>
                </a:lnTo>
                <a:lnTo>
                  <a:pt x="758559" y="232990"/>
                </a:lnTo>
                <a:lnTo>
                  <a:pt x="775972" y="191113"/>
                </a:lnTo>
                <a:lnTo>
                  <a:pt x="781776" y="141237"/>
                </a:lnTo>
                <a:lnTo>
                  <a:pt x="780320" y="115355"/>
                </a:lnTo>
                <a:lnTo>
                  <a:pt x="768674" y="69479"/>
                </a:lnTo>
                <a:lnTo>
                  <a:pt x="745578" y="32133"/>
                </a:lnTo>
                <a:lnTo>
                  <a:pt x="712204" y="7390"/>
                </a:lnTo>
                <a:lnTo>
                  <a:pt x="691735" y="0"/>
                </a:lnTo>
                <a:close/>
              </a:path>
              <a:path w="782320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2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83431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Логистическая</a:t>
                      </a:r>
                      <a:r>
                        <a:rPr sz="4800" spc="-1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регрессия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Logistic</a:t>
                      </a:r>
                      <a:r>
                        <a:rPr sz="2400" i="1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regression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>
                        <a:lnSpc>
                          <a:spcPts val="2735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Пусть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есть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K</a:t>
                      </a:r>
                      <a:r>
                        <a:rPr sz="2400" i="1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классов,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тогда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каждого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класса: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R="261620" algn="ctr">
                        <a:lnSpc>
                          <a:spcPts val="2735"/>
                        </a:lnSpc>
                        <a:tabLst>
                          <a:tab pos="299720" algn="l"/>
                          <a:tab pos="699135" algn="l"/>
                          <a:tab pos="1657985" algn="l"/>
                          <a:tab pos="2247900" algn="l"/>
                        </a:tabLst>
                      </a:pP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3600" spc="19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37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75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600" baseline="-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spc="359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5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𝑏</a:t>
                      </a:r>
                      <a:r>
                        <a:rPr sz="2700" spc="-3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469265" algn="ctr">
                        <a:lnSpc>
                          <a:spcPts val="2075"/>
                        </a:lnSpc>
                        <a:spcBef>
                          <a:spcPts val="625"/>
                        </a:spcBef>
                        <a:tabLst>
                          <a:tab pos="1978660" algn="l"/>
                          <a:tab pos="2647950" algn="l"/>
                        </a:tabLst>
                      </a:pPr>
                      <a:r>
                        <a:rPr sz="2700" spc="67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2700" baseline="3703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3600" spc="-37" baseline="2314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∑</a:t>
                      </a:r>
                      <a:r>
                        <a:rPr sz="2700" spc="-37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𝐾</a:t>
                      </a:r>
                      <a:r>
                        <a:rPr sz="2700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exp(𝑤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700" spc="405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spc="7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2700" spc="52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</a:t>
                      </a:r>
                      <a:r>
                        <a:rPr sz="24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  <a:p>
                      <a:pPr marL="110489" algn="ctr">
                        <a:lnSpc>
                          <a:spcPts val="1355"/>
                        </a:lnSpc>
                      </a:pPr>
                      <a:r>
                        <a:rPr sz="1800" spc="9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j=1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735330" marR="1616710">
                        <a:lnSpc>
                          <a:spcPts val="2810"/>
                        </a:lnSpc>
                      </a:pP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 marR="1126490">
                        <a:lnSpc>
                          <a:spcPct val="100800"/>
                        </a:lnSpc>
                        <a:spcBef>
                          <a:spcPts val="1910"/>
                        </a:spcBef>
                        <a:tabLst>
                          <a:tab pos="2895600" algn="l"/>
                          <a:tab pos="3688715" algn="l"/>
                        </a:tabLst>
                      </a:pP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13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A671AC-08BC-D8A8-E869-A62603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876800"/>
            <a:ext cx="6590484" cy="12526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87298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Функция активации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У нас есть </a:t>
                      </a:r>
                      <a:r>
                        <a:rPr lang="en-US" sz="2400" spc="-10" dirty="0">
                          <a:latin typeface="Cambria"/>
                          <a:cs typeface="Cambria"/>
                        </a:rPr>
                        <a:t>one-hot encoding/</a:t>
                      </a:r>
                      <a:r>
                        <a:rPr lang="es-ES" sz="2400" spc="-10" dirty="0">
                          <a:latin typeface="Cambria"/>
                          <a:cs typeface="Cambria"/>
                        </a:rPr>
                        <a:t>tf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*</a:t>
                      </a:r>
                      <a:r>
                        <a:rPr lang="en-US" sz="2400" spc="-10" dirty="0" err="1">
                          <a:latin typeface="Cambria"/>
                          <a:cs typeface="Cambria"/>
                        </a:rPr>
                        <a:t>idf</a:t>
                      </a:r>
                      <a:r>
                        <a:rPr lang="en-US" sz="2400" spc="-10" dirty="0">
                          <a:latin typeface="Cambria"/>
                          <a:cs typeface="Cambria"/>
                        </a:rPr>
                        <a:t> +</a:t>
                      </a:r>
                      <a:r>
                        <a:rPr lang="ru-RU" sz="2400" spc="-10" dirty="0" err="1">
                          <a:latin typeface="Cambria"/>
                          <a:cs typeface="Cambria"/>
                        </a:rPr>
                        <a:t>рандомные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 веса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Превращаем их в (0,1)</a:t>
                      </a:r>
                      <a:br>
                        <a:rPr lang="ru-RU" sz="2400" spc="-10" dirty="0">
                          <a:latin typeface="Cambria"/>
                          <a:cs typeface="Cambria"/>
                        </a:rPr>
                      </a:br>
                      <a:endParaRPr lang="ru-RU" sz="2400" spc="-1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1C7C4-DCB2-BFE6-E5B2-D7F9E03F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05200"/>
            <a:ext cx="779068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41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60615A-8878-F3F9-E581-F3475220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819400"/>
            <a:ext cx="77438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2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2751" y="4617721"/>
            <a:ext cx="165100" cy="12700"/>
          </a:xfrm>
          <a:custGeom>
            <a:avLst/>
            <a:gdLst/>
            <a:ahLst/>
            <a:cxnLst/>
            <a:rect l="l" t="t" r="r" b="b"/>
            <a:pathLst>
              <a:path w="165100" h="12700">
                <a:moveTo>
                  <a:pt x="165100" y="0"/>
                </a:moveTo>
                <a:lnTo>
                  <a:pt x="0" y="0"/>
                </a:lnTo>
                <a:lnTo>
                  <a:pt x="0" y="12700"/>
                </a:lnTo>
                <a:lnTo>
                  <a:pt x="165100" y="12700"/>
                </a:lnTo>
                <a:lnTo>
                  <a:pt x="1651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8015" y="4497356"/>
            <a:ext cx="835660" cy="259079"/>
          </a:xfrm>
          <a:custGeom>
            <a:avLst/>
            <a:gdLst/>
            <a:ahLst/>
            <a:cxnLst/>
            <a:rect l="l" t="t" r="r" b="b"/>
            <a:pathLst>
              <a:path w="835660" h="259079">
                <a:moveTo>
                  <a:pt x="753106" y="0"/>
                </a:moveTo>
                <a:lnTo>
                  <a:pt x="749421" y="10504"/>
                </a:lnTo>
                <a:lnTo>
                  <a:pt x="764403" y="17006"/>
                </a:lnTo>
                <a:lnTo>
                  <a:pt x="777287" y="26006"/>
                </a:lnTo>
                <a:lnTo>
                  <a:pt x="803447" y="67722"/>
                </a:lnTo>
                <a:lnTo>
                  <a:pt x="811086" y="106023"/>
                </a:lnTo>
                <a:lnTo>
                  <a:pt x="812041" y="128103"/>
                </a:lnTo>
                <a:lnTo>
                  <a:pt x="811082" y="150929"/>
                </a:lnTo>
                <a:lnTo>
                  <a:pt x="803408" y="190288"/>
                </a:lnTo>
                <a:lnTo>
                  <a:pt x="777303" y="232674"/>
                </a:lnTo>
                <a:lnTo>
                  <a:pt x="749830" y="248295"/>
                </a:lnTo>
                <a:lnTo>
                  <a:pt x="753106" y="258799"/>
                </a:lnTo>
                <a:lnTo>
                  <a:pt x="788405" y="242241"/>
                </a:lnTo>
                <a:lnTo>
                  <a:pt x="814360" y="213574"/>
                </a:lnTo>
                <a:lnTo>
                  <a:pt x="830322" y="175187"/>
                </a:lnTo>
                <a:lnTo>
                  <a:pt x="835643" y="129467"/>
                </a:lnTo>
                <a:lnTo>
                  <a:pt x="834309" y="105742"/>
                </a:lnTo>
                <a:lnTo>
                  <a:pt x="823633" y="63689"/>
                </a:lnTo>
                <a:lnTo>
                  <a:pt x="802462" y="29455"/>
                </a:lnTo>
                <a:lnTo>
                  <a:pt x="771868" y="6774"/>
                </a:lnTo>
                <a:lnTo>
                  <a:pt x="753106" y="0"/>
                </a:lnTo>
                <a:close/>
              </a:path>
              <a:path w="835660" h="259079">
                <a:moveTo>
                  <a:pt x="82538" y="0"/>
                </a:moveTo>
                <a:lnTo>
                  <a:pt x="47323" y="16592"/>
                </a:lnTo>
                <a:lnTo>
                  <a:pt x="21351" y="45361"/>
                </a:lnTo>
                <a:lnTo>
                  <a:pt x="5337" y="83816"/>
                </a:lnTo>
                <a:lnTo>
                  <a:pt x="0" y="129467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2" y="229421"/>
                </a:lnTo>
                <a:lnTo>
                  <a:pt x="82538" y="258799"/>
                </a:lnTo>
                <a:lnTo>
                  <a:pt x="85812" y="248295"/>
                </a:lnTo>
                <a:lnTo>
                  <a:pt x="71065" y="241763"/>
                </a:lnTo>
                <a:lnTo>
                  <a:pt x="58339" y="232674"/>
                </a:lnTo>
                <a:lnTo>
                  <a:pt x="32235" y="190288"/>
                </a:lnTo>
                <a:lnTo>
                  <a:pt x="24561" y="150929"/>
                </a:lnTo>
                <a:lnTo>
                  <a:pt x="23601" y="128103"/>
                </a:lnTo>
                <a:lnTo>
                  <a:pt x="24561" y="106023"/>
                </a:lnTo>
                <a:lnTo>
                  <a:pt x="32235" y="67722"/>
                </a:lnTo>
                <a:lnTo>
                  <a:pt x="58441" y="26006"/>
                </a:lnTo>
                <a:lnTo>
                  <a:pt x="86221" y="10504"/>
                </a:lnTo>
                <a:lnTo>
                  <a:pt x="8253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61092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Функция</a:t>
                      </a:r>
                      <a:r>
                        <a:rPr sz="4800" spc="-1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потерь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loss</a:t>
                      </a:r>
                      <a:r>
                        <a:rPr sz="2200" b="1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function/objective</a:t>
                      </a:r>
                      <a:r>
                        <a:rPr sz="22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function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77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обозначим</a:t>
                      </a:r>
                      <a:r>
                        <a:rPr sz="2200" spc="-10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предсказанное</a:t>
                      </a:r>
                      <a:r>
                        <a:rPr sz="22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1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-19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6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300609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числа: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𝑙𝑜𝑠𝑠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200" spc="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1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1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-16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r>
                        <a:rPr sz="2200" spc="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(абсолютная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ошибка)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37795" algn="ctr">
                        <a:lnSpc>
                          <a:spcPct val="100000"/>
                        </a:lnSpc>
                      </a:pPr>
                      <a:r>
                        <a:rPr sz="1600" spc="6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𝑛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algn="ctr">
                        <a:lnSpc>
                          <a:spcPts val="2050"/>
                        </a:lnSpc>
                        <a:spcBef>
                          <a:spcPts val="745"/>
                        </a:spcBef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𝑀𝑆𝐸</a:t>
                      </a:r>
                      <a:r>
                        <a:rPr sz="2200" spc="19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5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300" spc="-127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234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200" spc="41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1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200" spc="-16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r>
                        <a:rPr sz="2200" spc="50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75" baseline="2777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400" baseline="27777" dirty="0">
                        <a:latin typeface="Cambria Math"/>
                        <a:cs typeface="Cambria Math"/>
                      </a:endParaRPr>
                    </a:p>
                    <a:p>
                      <a:pPr marR="483870" algn="ctr">
                        <a:lnSpc>
                          <a:spcPts val="1705"/>
                        </a:lnSpc>
                      </a:pP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𝑛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41605" algn="ctr">
                        <a:lnSpc>
                          <a:spcPts val="1570"/>
                        </a:lnSpc>
                      </a:pPr>
                      <a:r>
                        <a:rPr sz="16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𝑖=0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marL="735330" marR="762635">
                        <a:lnSpc>
                          <a:spcPts val="2400"/>
                        </a:lnSpc>
                        <a:spcBef>
                          <a:spcPts val="1645"/>
                        </a:spcBef>
                      </a:pP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Используется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</a:t>
                      </a:r>
                      <a:r>
                        <a:rPr sz="22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подборе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параметров: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считаем ошибку и </a:t>
                      </a:r>
                      <a:r>
                        <a:rPr sz="220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каждом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шаге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стараемся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минимизировать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ошибку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D5DFD-E772-5C08-95ED-F3FD17E8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92" y="2632551"/>
            <a:ext cx="305246" cy="465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C37A5E-81CB-226D-F1F4-26E653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76" y="3122072"/>
            <a:ext cx="365125" cy="5563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BE7D5F-69A2-7335-123F-56D6778E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323020"/>
            <a:ext cx="296970" cy="4525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E7FB02-66FB-AB8F-4640-BDD542E2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939558"/>
            <a:ext cx="430530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680" y="3856120"/>
            <a:ext cx="662305" cy="282575"/>
          </a:xfrm>
          <a:custGeom>
            <a:avLst/>
            <a:gdLst/>
            <a:ahLst/>
            <a:cxnLst/>
            <a:rect l="l" t="t" r="r" b="b"/>
            <a:pathLst>
              <a:path w="662305" h="282575">
                <a:moveTo>
                  <a:pt x="572227" y="0"/>
                </a:moveTo>
                <a:lnTo>
                  <a:pt x="568209" y="11459"/>
                </a:lnTo>
                <a:lnTo>
                  <a:pt x="584553" y="18552"/>
                </a:lnTo>
                <a:lnTo>
                  <a:pt x="598608" y="28370"/>
                </a:lnTo>
                <a:lnTo>
                  <a:pt x="627145" y="73878"/>
                </a:lnTo>
                <a:lnTo>
                  <a:pt x="635479" y="115662"/>
                </a:lnTo>
                <a:lnTo>
                  <a:pt x="636521" y="139749"/>
                </a:lnTo>
                <a:lnTo>
                  <a:pt x="635475" y="164650"/>
                </a:lnTo>
                <a:lnTo>
                  <a:pt x="627104" y="207587"/>
                </a:lnTo>
                <a:lnTo>
                  <a:pt x="598627" y="253825"/>
                </a:lnTo>
                <a:lnTo>
                  <a:pt x="568656" y="270866"/>
                </a:lnTo>
                <a:lnTo>
                  <a:pt x="572227" y="282326"/>
                </a:lnTo>
                <a:lnTo>
                  <a:pt x="610737" y="264262"/>
                </a:lnTo>
                <a:lnTo>
                  <a:pt x="639051" y="232990"/>
                </a:lnTo>
                <a:lnTo>
                  <a:pt x="656465" y="191113"/>
                </a:lnTo>
                <a:lnTo>
                  <a:pt x="662269" y="141237"/>
                </a:lnTo>
                <a:lnTo>
                  <a:pt x="660813" y="115355"/>
                </a:lnTo>
                <a:lnTo>
                  <a:pt x="649167" y="69479"/>
                </a:lnTo>
                <a:lnTo>
                  <a:pt x="626071" y="32132"/>
                </a:lnTo>
                <a:lnTo>
                  <a:pt x="592696" y="7389"/>
                </a:lnTo>
                <a:lnTo>
                  <a:pt x="572227" y="0"/>
                </a:lnTo>
                <a:close/>
              </a:path>
              <a:path w="662305" h="282575">
                <a:moveTo>
                  <a:pt x="90041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6328" y="3856120"/>
            <a:ext cx="642620" cy="282575"/>
          </a:xfrm>
          <a:custGeom>
            <a:avLst/>
            <a:gdLst/>
            <a:ahLst/>
            <a:cxnLst/>
            <a:rect l="l" t="t" r="r" b="b"/>
            <a:pathLst>
              <a:path w="642620" h="282575">
                <a:moveTo>
                  <a:pt x="334451" y="2654"/>
                </a:moveTo>
                <a:lnTo>
                  <a:pt x="311532" y="2654"/>
                </a:lnTo>
                <a:lnTo>
                  <a:pt x="311532" y="279623"/>
                </a:lnTo>
                <a:lnTo>
                  <a:pt x="334451" y="279623"/>
                </a:lnTo>
                <a:lnTo>
                  <a:pt x="334451" y="2654"/>
                </a:lnTo>
                <a:close/>
              </a:path>
              <a:path w="642620" h="282575">
                <a:moveTo>
                  <a:pt x="552034" y="0"/>
                </a:moveTo>
                <a:lnTo>
                  <a:pt x="548016" y="11459"/>
                </a:lnTo>
                <a:lnTo>
                  <a:pt x="564359" y="18552"/>
                </a:lnTo>
                <a:lnTo>
                  <a:pt x="578414" y="28370"/>
                </a:lnTo>
                <a:lnTo>
                  <a:pt x="606952" y="73878"/>
                </a:lnTo>
                <a:lnTo>
                  <a:pt x="615286" y="115662"/>
                </a:lnTo>
                <a:lnTo>
                  <a:pt x="616328" y="139749"/>
                </a:lnTo>
                <a:lnTo>
                  <a:pt x="615282" y="164650"/>
                </a:lnTo>
                <a:lnTo>
                  <a:pt x="606911" y="207587"/>
                </a:lnTo>
                <a:lnTo>
                  <a:pt x="578433" y="253825"/>
                </a:lnTo>
                <a:lnTo>
                  <a:pt x="548463" y="270866"/>
                </a:lnTo>
                <a:lnTo>
                  <a:pt x="552034" y="282326"/>
                </a:lnTo>
                <a:lnTo>
                  <a:pt x="590544" y="264262"/>
                </a:lnTo>
                <a:lnTo>
                  <a:pt x="618858" y="232990"/>
                </a:lnTo>
                <a:lnTo>
                  <a:pt x="636271" y="191113"/>
                </a:lnTo>
                <a:lnTo>
                  <a:pt x="642076" y="141237"/>
                </a:lnTo>
                <a:lnTo>
                  <a:pt x="640620" y="115355"/>
                </a:lnTo>
                <a:lnTo>
                  <a:pt x="628974" y="69479"/>
                </a:lnTo>
                <a:lnTo>
                  <a:pt x="605878" y="32132"/>
                </a:lnTo>
                <a:lnTo>
                  <a:pt x="572503" y="7389"/>
                </a:lnTo>
                <a:lnTo>
                  <a:pt x="552034" y="0"/>
                </a:lnTo>
                <a:close/>
              </a:path>
              <a:path w="642620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41" y="4834020"/>
            <a:ext cx="939165" cy="282575"/>
          </a:xfrm>
          <a:custGeom>
            <a:avLst/>
            <a:gdLst/>
            <a:ahLst/>
            <a:cxnLst/>
            <a:rect l="l" t="t" r="r" b="b"/>
            <a:pathLst>
              <a:path w="939165" h="282575">
                <a:moveTo>
                  <a:pt x="849024" y="0"/>
                </a:moveTo>
                <a:lnTo>
                  <a:pt x="845006" y="11459"/>
                </a:lnTo>
                <a:lnTo>
                  <a:pt x="861349" y="18552"/>
                </a:lnTo>
                <a:lnTo>
                  <a:pt x="875404" y="28370"/>
                </a:lnTo>
                <a:lnTo>
                  <a:pt x="903941" y="73878"/>
                </a:lnTo>
                <a:lnTo>
                  <a:pt x="912276" y="115662"/>
                </a:lnTo>
                <a:lnTo>
                  <a:pt x="913318" y="139749"/>
                </a:lnTo>
                <a:lnTo>
                  <a:pt x="912271" y="164650"/>
                </a:lnTo>
                <a:lnTo>
                  <a:pt x="903900" y="207587"/>
                </a:lnTo>
                <a:lnTo>
                  <a:pt x="875423" y="253825"/>
                </a:lnTo>
                <a:lnTo>
                  <a:pt x="845453" y="270866"/>
                </a:lnTo>
                <a:lnTo>
                  <a:pt x="849024" y="282327"/>
                </a:lnTo>
                <a:lnTo>
                  <a:pt x="887533" y="264263"/>
                </a:lnTo>
                <a:lnTo>
                  <a:pt x="915847" y="232990"/>
                </a:lnTo>
                <a:lnTo>
                  <a:pt x="933261" y="191113"/>
                </a:lnTo>
                <a:lnTo>
                  <a:pt x="939066" y="141237"/>
                </a:lnTo>
                <a:lnTo>
                  <a:pt x="937610" y="115355"/>
                </a:lnTo>
                <a:lnTo>
                  <a:pt x="925964" y="69479"/>
                </a:lnTo>
                <a:lnTo>
                  <a:pt x="902867" y="32132"/>
                </a:lnTo>
                <a:lnTo>
                  <a:pt x="869493" y="7389"/>
                </a:lnTo>
                <a:lnTo>
                  <a:pt x="849024" y="0"/>
                </a:lnTo>
                <a:close/>
              </a:path>
              <a:path w="939165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7792" y="4834020"/>
            <a:ext cx="939165" cy="282575"/>
          </a:xfrm>
          <a:custGeom>
            <a:avLst/>
            <a:gdLst/>
            <a:ahLst/>
            <a:cxnLst/>
            <a:rect l="l" t="t" r="r" b="b"/>
            <a:pathLst>
              <a:path w="939164" h="282575">
                <a:moveTo>
                  <a:pt x="849024" y="0"/>
                </a:moveTo>
                <a:lnTo>
                  <a:pt x="845005" y="11459"/>
                </a:lnTo>
                <a:lnTo>
                  <a:pt x="861349" y="18552"/>
                </a:lnTo>
                <a:lnTo>
                  <a:pt x="875404" y="28370"/>
                </a:lnTo>
                <a:lnTo>
                  <a:pt x="903941" y="73878"/>
                </a:lnTo>
                <a:lnTo>
                  <a:pt x="912276" y="115662"/>
                </a:lnTo>
                <a:lnTo>
                  <a:pt x="913317" y="139749"/>
                </a:lnTo>
                <a:lnTo>
                  <a:pt x="912271" y="164650"/>
                </a:lnTo>
                <a:lnTo>
                  <a:pt x="903900" y="207587"/>
                </a:lnTo>
                <a:lnTo>
                  <a:pt x="875423" y="253825"/>
                </a:lnTo>
                <a:lnTo>
                  <a:pt x="845452" y="270866"/>
                </a:lnTo>
                <a:lnTo>
                  <a:pt x="849024" y="282327"/>
                </a:lnTo>
                <a:lnTo>
                  <a:pt x="887533" y="264263"/>
                </a:lnTo>
                <a:lnTo>
                  <a:pt x="915847" y="232990"/>
                </a:lnTo>
                <a:lnTo>
                  <a:pt x="933261" y="191113"/>
                </a:lnTo>
                <a:lnTo>
                  <a:pt x="939065" y="141237"/>
                </a:lnTo>
                <a:lnTo>
                  <a:pt x="937610" y="115355"/>
                </a:lnTo>
                <a:lnTo>
                  <a:pt x="925963" y="69479"/>
                </a:lnTo>
                <a:lnTo>
                  <a:pt x="902867" y="32132"/>
                </a:lnTo>
                <a:lnTo>
                  <a:pt x="869492" y="7389"/>
                </a:lnTo>
                <a:lnTo>
                  <a:pt x="849024" y="0"/>
                </a:lnTo>
                <a:close/>
              </a:path>
              <a:path w="939164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541" y="5202320"/>
            <a:ext cx="642620" cy="282575"/>
          </a:xfrm>
          <a:custGeom>
            <a:avLst/>
            <a:gdLst/>
            <a:ahLst/>
            <a:cxnLst/>
            <a:rect l="l" t="t" r="r" b="b"/>
            <a:pathLst>
              <a:path w="642619" h="282575">
                <a:moveTo>
                  <a:pt x="334452" y="2654"/>
                </a:moveTo>
                <a:lnTo>
                  <a:pt x="311532" y="2654"/>
                </a:lnTo>
                <a:lnTo>
                  <a:pt x="311532" y="279623"/>
                </a:lnTo>
                <a:lnTo>
                  <a:pt x="334452" y="279623"/>
                </a:lnTo>
                <a:lnTo>
                  <a:pt x="334452" y="2654"/>
                </a:lnTo>
                <a:close/>
              </a:path>
              <a:path w="642619" h="282575">
                <a:moveTo>
                  <a:pt x="552035" y="0"/>
                </a:moveTo>
                <a:lnTo>
                  <a:pt x="548016" y="11459"/>
                </a:lnTo>
                <a:lnTo>
                  <a:pt x="564360" y="18552"/>
                </a:lnTo>
                <a:lnTo>
                  <a:pt x="578414" y="28370"/>
                </a:lnTo>
                <a:lnTo>
                  <a:pt x="606952" y="73878"/>
                </a:lnTo>
                <a:lnTo>
                  <a:pt x="615286" y="115662"/>
                </a:lnTo>
                <a:lnTo>
                  <a:pt x="616328" y="139749"/>
                </a:lnTo>
                <a:lnTo>
                  <a:pt x="615282" y="164649"/>
                </a:lnTo>
                <a:lnTo>
                  <a:pt x="606910" y="207587"/>
                </a:lnTo>
                <a:lnTo>
                  <a:pt x="578433" y="253825"/>
                </a:lnTo>
                <a:lnTo>
                  <a:pt x="548463" y="270866"/>
                </a:lnTo>
                <a:lnTo>
                  <a:pt x="552035" y="282326"/>
                </a:lnTo>
                <a:lnTo>
                  <a:pt x="590544" y="264262"/>
                </a:lnTo>
                <a:lnTo>
                  <a:pt x="618858" y="232990"/>
                </a:lnTo>
                <a:lnTo>
                  <a:pt x="636272" y="191113"/>
                </a:lnTo>
                <a:lnTo>
                  <a:pt x="642076" y="141237"/>
                </a:lnTo>
                <a:lnTo>
                  <a:pt x="640620" y="115355"/>
                </a:lnTo>
                <a:lnTo>
                  <a:pt x="628974" y="69478"/>
                </a:lnTo>
                <a:lnTo>
                  <a:pt x="605878" y="32132"/>
                </a:lnTo>
                <a:lnTo>
                  <a:pt x="572503" y="7389"/>
                </a:lnTo>
                <a:lnTo>
                  <a:pt x="552035" y="0"/>
                </a:lnTo>
                <a:close/>
              </a:path>
              <a:path w="642619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49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78" y="5202320"/>
            <a:ext cx="905510" cy="282575"/>
          </a:xfrm>
          <a:custGeom>
            <a:avLst/>
            <a:gdLst/>
            <a:ahLst/>
            <a:cxnLst/>
            <a:rect l="l" t="t" r="r" b="b"/>
            <a:pathLst>
              <a:path w="905510" h="282575">
                <a:moveTo>
                  <a:pt x="815242" y="0"/>
                </a:moveTo>
                <a:lnTo>
                  <a:pt x="811223" y="11459"/>
                </a:lnTo>
                <a:lnTo>
                  <a:pt x="827566" y="18552"/>
                </a:lnTo>
                <a:lnTo>
                  <a:pt x="841621" y="28370"/>
                </a:lnTo>
                <a:lnTo>
                  <a:pt x="870159" y="73878"/>
                </a:lnTo>
                <a:lnTo>
                  <a:pt x="878494" y="115662"/>
                </a:lnTo>
                <a:lnTo>
                  <a:pt x="879535" y="139749"/>
                </a:lnTo>
                <a:lnTo>
                  <a:pt x="878489" y="164649"/>
                </a:lnTo>
                <a:lnTo>
                  <a:pt x="870118" y="207587"/>
                </a:lnTo>
                <a:lnTo>
                  <a:pt x="841640" y="253825"/>
                </a:lnTo>
                <a:lnTo>
                  <a:pt x="811670" y="270866"/>
                </a:lnTo>
                <a:lnTo>
                  <a:pt x="815242" y="282326"/>
                </a:lnTo>
                <a:lnTo>
                  <a:pt x="853751" y="264262"/>
                </a:lnTo>
                <a:lnTo>
                  <a:pt x="882065" y="232990"/>
                </a:lnTo>
                <a:lnTo>
                  <a:pt x="899479" y="191113"/>
                </a:lnTo>
                <a:lnTo>
                  <a:pt x="905283" y="141237"/>
                </a:lnTo>
                <a:lnTo>
                  <a:pt x="903828" y="115355"/>
                </a:lnTo>
                <a:lnTo>
                  <a:pt x="892181" y="69478"/>
                </a:lnTo>
                <a:lnTo>
                  <a:pt x="869085" y="32132"/>
                </a:lnTo>
                <a:lnTo>
                  <a:pt x="835710" y="7389"/>
                </a:lnTo>
                <a:lnTo>
                  <a:pt x="815242" y="0"/>
                </a:lnTo>
                <a:close/>
              </a:path>
              <a:path w="90551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Cross-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entropy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548640" marR="481965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548640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классификации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нам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важно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понимать,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предсказали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ли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мы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нужный</a:t>
                      </a:r>
                      <a:r>
                        <a:rPr sz="24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класс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Если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16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2400" spc="14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0" dirty="0">
                          <a:latin typeface="Cambria Math"/>
                          <a:cs typeface="Cambria Math"/>
                        </a:rPr>
                        <a:t>(0,</a:t>
                      </a:r>
                      <a:r>
                        <a:rPr sz="2400" spc="-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1)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то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конкретного примера: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72415">
                        <a:lnSpc>
                          <a:spcPct val="100000"/>
                        </a:lnSpc>
                        <a:spcBef>
                          <a:spcPts val="2014"/>
                        </a:spcBef>
                        <a:tabLst>
                          <a:tab pos="859790" algn="l"/>
                          <a:tab pos="1534160" algn="l"/>
                          <a:tab pos="2869565" algn="l"/>
                          <a:tab pos="3523615" algn="l"/>
                          <a:tab pos="5444490" algn="l"/>
                        </a:tabLst>
                      </a:pPr>
                      <a:r>
                        <a:rPr sz="2400" spc="-25" dirty="0">
                          <a:latin typeface="Cambria Math"/>
                          <a:cs typeface="Cambria Math"/>
                        </a:rPr>
                        <a:t>𝐿</a:t>
                      </a:r>
                      <a:r>
                        <a:rPr sz="2700" spc="-37" baseline="-15432" dirty="0">
                          <a:latin typeface="Cambria Math"/>
                          <a:cs typeface="Cambria Math"/>
                        </a:rPr>
                        <a:t>𝐶𝐸</a:t>
                      </a:r>
                      <a:r>
                        <a:rPr sz="2700" baseline="-15432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𝑦,</a:t>
                      </a:r>
                      <a:r>
                        <a:rPr sz="2400" spc="-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35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204" dirty="0"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1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20" dirty="0">
                          <a:latin typeface="Cambria Math"/>
                          <a:cs typeface="Cambria Math"/>
                        </a:rPr>
                        <a:t>log</a:t>
                      </a:r>
                      <a:r>
                        <a:rPr sz="24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	𝑦</a:t>
                      </a:r>
                      <a:r>
                        <a:rPr sz="2400" spc="2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−[𝑦</a:t>
                      </a:r>
                      <a:r>
                        <a:rPr sz="24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20" dirty="0">
                          <a:latin typeface="Cambria Math"/>
                          <a:cs typeface="Cambria Math"/>
                        </a:rPr>
                        <a:t>log</a:t>
                      </a:r>
                      <a:r>
                        <a:rPr sz="2400" spc="-1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1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80" dirty="0"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	(1</a:t>
                      </a:r>
                      <a:r>
                        <a:rPr sz="2400" spc="-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𝑦)</a:t>
                      </a:r>
                      <a:r>
                        <a:rPr sz="2400" spc="-1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log(1</a:t>
                      </a:r>
                      <a:r>
                        <a:rPr sz="24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145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25" dirty="0"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-114" dirty="0">
                          <a:latin typeface="Cambria Math"/>
                          <a:cs typeface="Cambria Math"/>
                        </a:rPr>
                        <a:t>)]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205740">
                        <a:lnSpc>
                          <a:spcPts val="2845"/>
                        </a:lnSpc>
                        <a:spcBef>
                          <a:spcPts val="2014"/>
                        </a:spcBef>
                      </a:pPr>
                      <a:r>
                        <a:rPr sz="2400" spc="-1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Примечания: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05740">
                        <a:lnSpc>
                          <a:spcPts val="2845"/>
                        </a:lnSpc>
                        <a:tabLst>
                          <a:tab pos="506095" algn="l"/>
                          <a:tab pos="1456690" algn="l"/>
                          <a:tab pos="2390775" algn="l"/>
                          <a:tab pos="3342004" algn="l"/>
                        </a:tabLst>
                      </a:pP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𝑦</a:t>
                      </a:r>
                      <a:r>
                        <a:rPr sz="2400" spc="17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3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4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16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4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-13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;</a:t>
                      </a:r>
                      <a:r>
                        <a:rPr sz="2400" spc="15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𝑦</a:t>
                      </a:r>
                      <a:r>
                        <a:rPr sz="2400" spc="17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3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3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1 −</a:t>
                      </a:r>
                      <a:r>
                        <a:rPr sz="2400" spc="-5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1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8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85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,</a:t>
                      </a:r>
                      <a:r>
                        <a:rPr sz="2400" spc="-1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т.е.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06095" algn="l"/>
                          <a:tab pos="1159510" algn="l"/>
                          <a:tab pos="1948814" algn="l"/>
                          <a:tab pos="2774950" algn="l"/>
                        </a:tabLst>
                      </a:pP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𝑦</a:t>
                      </a:r>
                      <a:r>
                        <a:rPr sz="2400" spc="26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3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1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8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-31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104" baseline="27777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baseline="27777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-1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5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35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204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700" spc="509" baseline="27777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1-</a:t>
                      </a:r>
                      <a:r>
                        <a:rPr sz="2700" spc="135" baseline="27777" dirty="0">
                          <a:solidFill>
                            <a:srgbClr val="595959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90" dirty="0">
                          <a:solidFill>
                            <a:srgbClr val="595959"/>
                          </a:solidFill>
                          <a:latin typeface="Cambria"/>
                          <a:cs typeface="Cambria"/>
                        </a:rPr>
                        <a:t>.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09520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latin typeface="Cambria"/>
                          <a:cs typeface="Cambria"/>
                        </a:rPr>
                        <a:t>Представление</a:t>
                      </a:r>
                      <a:r>
                        <a:rPr sz="4300" spc="-1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входных</a:t>
                      </a:r>
                      <a:r>
                        <a:rPr sz="4300" spc="-1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данных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текст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предложения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токены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i="1" spc="-10" dirty="0">
                          <a:latin typeface="Cambria"/>
                          <a:cs typeface="Cambria"/>
                        </a:rPr>
                        <a:t>bag-of-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words</a:t>
                      </a:r>
                      <a:r>
                        <a:rPr sz="2400" i="1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(мешок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слов)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78230" marR="1203325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i="1" spc="-10" dirty="0">
                          <a:latin typeface="Cambria"/>
                          <a:cs typeface="Cambria"/>
                        </a:rPr>
                        <a:t>one-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hot</a:t>
                      </a:r>
                      <a:r>
                        <a:rPr sz="2400" i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encoding</a:t>
                      </a:r>
                      <a:r>
                        <a:rPr sz="2400" i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400" i="1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index</a:t>
                      </a:r>
                      <a:r>
                        <a:rPr sz="2400" i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vector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словарь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&gt;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сопоставляем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каждому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слову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(x</a:t>
                      </a:r>
                      <a:r>
                        <a:rPr sz="2400" spc="-15" baseline="-1736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…x</a:t>
                      </a:r>
                      <a:r>
                        <a:rPr sz="2400" spc="-15" baseline="-17361" dirty="0">
                          <a:latin typeface="Cambria"/>
                          <a:cs typeface="Cambria"/>
                        </a:rPr>
                        <a:t>|V|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),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где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400" baseline="-17361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=1,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400" baseline="-17361" dirty="0">
                          <a:latin typeface="Cambria"/>
                          <a:cs typeface="Cambria"/>
                        </a:rPr>
                        <a:t>k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=0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k≠i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 marR="722630" indent="0">
                        <a:lnSpc>
                          <a:spcPct val="100800"/>
                        </a:lnSpc>
                        <a:spcBef>
                          <a:spcPts val="1895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68273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es-ES" sz="4800" spc="-10" dirty="0">
                          <a:latin typeface="Cambria"/>
                          <a:cs typeface="Cambria"/>
                        </a:rPr>
                        <a:t>Bias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en-US" sz="2400" spc="-10" dirty="0">
                          <a:latin typeface="Cambria"/>
                          <a:cs typeface="Cambria"/>
                        </a:rPr>
                        <a:t>ML 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может быть предвзята из-за недостатка объективной информации о мире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en-US" sz="2400" spc="-10" dirty="0">
                          <a:latin typeface="Cambria"/>
                          <a:cs typeface="Cambria"/>
                        </a:rPr>
                        <a:t>Bias 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– поправка, выучиваемая из-за недостатка данных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0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4482" y="5101397"/>
            <a:ext cx="264795" cy="212090"/>
          </a:xfrm>
          <a:custGeom>
            <a:avLst/>
            <a:gdLst/>
            <a:ahLst/>
            <a:cxnLst/>
            <a:rect l="l" t="t" r="r" b="b"/>
            <a:pathLst>
              <a:path w="264794" h="212089">
                <a:moveTo>
                  <a:pt x="197095" y="0"/>
                </a:moveTo>
                <a:lnTo>
                  <a:pt x="194081" y="8594"/>
                </a:lnTo>
                <a:lnTo>
                  <a:pt x="206338" y="13913"/>
                </a:lnTo>
                <a:lnTo>
                  <a:pt x="216879" y="21277"/>
                </a:lnTo>
                <a:lnTo>
                  <a:pt x="238283" y="55409"/>
                </a:lnTo>
                <a:lnTo>
                  <a:pt x="245315" y="104811"/>
                </a:lnTo>
                <a:lnTo>
                  <a:pt x="244530" y="123487"/>
                </a:lnTo>
                <a:lnTo>
                  <a:pt x="232757" y="169217"/>
                </a:lnTo>
                <a:lnTo>
                  <a:pt x="206481" y="197806"/>
                </a:lnTo>
                <a:lnTo>
                  <a:pt x="194415" y="203150"/>
                </a:lnTo>
                <a:lnTo>
                  <a:pt x="197095" y="211744"/>
                </a:lnTo>
                <a:lnTo>
                  <a:pt x="237550" y="187708"/>
                </a:lnTo>
                <a:lnTo>
                  <a:pt x="260272" y="143335"/>
                </a:lnTo>
                <a:lnTo>
                  <a:pt x="264626" y="105928"/>
                </a:lnTo>
                <a:lnTo>
                  <a:pt x="263534" y="86516"/>
                </a:lnTo>
                <a:lnTo>
                  <a:pt x="247157" y="37114"/>
                </a:lnTo>
                <a:lnTo>
                  <a:pt x="212446" y="5542"/>
                </a:lnTo>
                <a:lnTo>
                  <a:pt x="197095" y="0"/>
                </a:lnTo>
                <a:close/>
              </a:path>
              <a:path w="264794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4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3"/>
                </a:lnTo>
                <a:lnTo>
                  <a:pt x="70544" y="8594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26504" y="4484456"/>
            <a:ext cx="133985" cy="1445895"/>
          </a:xfrm>
          <a:custGeom>
            <a:avLst/>
            <a:gdLst/>
            <a:ahLst/>
            <a:cxnLst/>
            <a:rect l="l" t="t" r="r" b="b"/>
            <a:pathLst>
              <a:path w="133985" h="1445895">
                <a:moveTo>
                  <a:pt x="133499" y="0"/>
                </a:moveTo>
                <a:lnTo>
                  <a:pt x="93888" y="17762"/>
                </a:lnTo>
                <a:lnTo>
                  <a:pt x="67475" y="54973"/>
                </a:lnTo>
                <a:lnTo>
                  <a:pt x="52616" y="113365"/>
                </a:lnTo>
                <a:lnTo>
                  <a:pt x="47663" y="194668"/>
                </a:lnTo>
                <a:lnTo>
                  <a:pt x="47663" y="613069"/>
                </a:lnTo>
                <a:lnTo>
                  <a:pt x="46867" y="637095"/>
                </a:lnTo>
                <a:lnTo>
                  <a:pt x="40505" y="675604"/>
                </a:lnTo>
                <a:lnTo>
                  <a:pt x="19841" y="709649"/>
                </a:lnTo>
                <a:lnTo>
                  <a:pt x="0" y="716765"/>
                </a:lnTo>
                <a:lnTo>
                  <a:pt x="0" y="730159"/>
                </a:lnTo>
                <a:lnTo>
                  <a:pt x="35161" y="756725"/>
                </a:lnTo>
                <a:lnTo>
                  <a:pt x="46881" y="809174"/>
                </a:lnTo>
                <a:lnTo>
                  <a:pt x="47663" y="832852"/>
                </a:lnTo>
                <a:lnTo>
                  <a:pt x="47663" y="1250933"/>
                </a:lnTo>
                <a:lnTo>
                  <a:pt x="48901" y="1294448"/>
                </a:lnTo>
                <a:lnTo>
                  <a:pt x="58807" y="1364295"/>
                </a:lnTo>
                <a:lnTo>
                  <a:pt x="79031" y="1411664"/>
                </a:lnTo>
                <a:lnTo>
                  <a:pt x="112044" y="1439150"/>
                </a:lnTo>
                <a:lnTo>
                  <a:pt x="133499" y="1445600"/>
                </a:lnTo>
                <a:lnTo>
                  <a:pt x="133499" y="1434996"/>
                </a:lnTo>
                <a:lnTo>
                  <a:pt x="118263" y="1428871"/>
                </a:lnTo>
                <a:lnTo>
                  <a:pt x="105259" y="1418197"/>
                </a:lnTo>
                <a:lnTo>
                  <a:pt x="85948" y="1383204"/>
                </a:lnTo>
                <a:lnTo>
                  <a:pt x="74814" y="1327142"/>
                </a:lnTo>
                <a:lnTo>
                  <a:pt x="71103" y="1247138"/>
                </a:lnTo>
                <a:lnTo>
                  <a:pt x="71103" y="852274"/>
                </a:lnTo>
                <a:lnTo>
                  <a:pt x="69376" y="822003"/>
                </a:lnTo>
                <a:lnTo>
                  <a:pt x="60921" y="775401"/>
                </a:lnTo>
                <a:lnTo>
                  <a:pt x="38914" y="736382"/>
                </a:lnTo>
                <a:lnTo>
                  <a:pt x="23329" y="724355"/>
                </a:lnTo>
                <a:lnTo>
                  <a:pt x="23329" y="721565"/>
                </a:lnTo>
                <a:lnTo>
                  <a:pt x="55196" y="685399"/>
                </a:lnTo>
                <a:lnTo>
                  <a:pt x="67126" y="647672"/>
                </a:lnTo>
                <a:lnTo>
                  <a:pt x="71103" y="593647"/>
                </a:lnTo>
                <a:lnTo>
                  <a:pt x="71103" y="198462"/>
                </a:lnTo>
                <a:lnTo>
                  <a:pt x="72031" y="155468"/>
                </a:lnTo>
                <a:lnTo>
                  <a:pt x="79453" y="87434"/>
                </a:lnTo>
                <a:lnTo>
                  <a:pt x="94487" y="42625"/>
                </a:lnTo>
                <a:lnTo>
                  <a:pt x="133499" y="10604"/>
                </a:lnTo>
                <a:lnTo>
                  <a:pt x="133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4971" y="4687948"/>
            <a:ext cx="264795" cy="212090"/>
          </a:xfrm>
          <a:custGeom>
            <a:avLst/>
            <a:gdLst/>
            <a:ahLst/>
            <a:cxnLst/>
            <a:rect l="l" t="t" r="r" b="b"/>
            <a:pathLst>
              <a:path w="264795" h="212089">
                <a:moveTo>
                  <a:pt x="197095" y="0"/>
                </a:moveTo>
                <a:lnTo>
                  <a:pt x="194081" y="8595"/>
                </a:lnTo>
                <a:lnTo>
                  <a:pt x="206338" y="13914"/>
                </a:lnTo>
                <a:lnTo>
                  <a:pt x="216879" y="21277"/>
                </a:lnTo>
                <a:lnTo>
                  <a:pt x="238282" y="55409"/>
                </a:lnTo>
                <a:lnTo>
                  <a:pt x="245314" y="104811"/>
                </a:lnTo>
                <a:lnTo>
                  <a:pt x="244529" y="123487"/>
                </a:lnTo>
                <a:lnTo>
                  <a:pt x="232757" y="169217"/>
                </a:lnTo>
                <a:lnTo>
                  <a:pt x="206480" y="197806"/>
                </a:lnTo>
                <a:lnTo>
                  <a:pt x="194415" y="203150"/>
                </a:lnTo>
                <a:lnTo>
                  <a:pt x="197095" y="211744"/>
                </a:lnTo>
                <a:lnTo>
                  <a:pt x="237550" y="187708"/>
                </a:lnTo>
                <a:lnTo>
                  <a:pt x="260271" y="143335"/>
                </a:lnTo>
                <a:lnTo>
                  <a:pt x="264624" y="105928"/>
                </a:lnTo>
                <a:lnTo>
                  <a:pt x="263533" y="86516"/>
                </a:lnTo>
                <a:lnTo>
                  <a:pt x="247157" y="37114"/>
                </a:lnTo>
                <a:lnTo>
                  <a:pt x="212446" y="5542"/>
                </a:lnTo>
                <a:lnTo>
                  <a:pt x="197095" y="0"/>
                </a:lnTo>
                <a:close/>
              </a:path>
              <a:path w="264795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4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3971" y="4789932"/>
            <a:ext cx="749300" cy="12700"/>
          </a:xfrm>
          <a:custGeom>
            <a:avLst/>
            <a:gdLst/>
            <a:ahLst/>
            <a:cxnLst/>
            <a:rect l="l" t="t" r="r" b="b"/>
            <a:pathLst>
              <a:path w="749300" h="12700">
                <a:moveTo>
                  <a:pt x="749300" y="0"/>
                </a:moveTo>
                <a:lnTo>
                  <a:pt x="0" y="0"/>
                </a:lnTo>
                <a:lnTo>
                  <a:pt x="0" y="12700"/>
                </a:lnTo>
                <a:lnTo>
                  <a:pt x="749300" y="12700"/>
                </a:lnTo>
                <a:lnTo>
                  <a:pt x="74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5771" y="5361432"/>
            <a:ext cx="850900" cy="12700"/>
          </a:xfrm>
          <a:custGeom>
            <a:avLst/>
            <a:gdLst/>
            <a:ahLst/>
            <a:cxnLst/>
            <a:rect l="l" t="t" r="r" b="b"/>
            <a:pathLst>
              <a:path w="850900" h="12700">
                <a:moveTo>
                  <a:pt x="850900" y="0"/>
                </a:moveTo>
                <a:lnTo>
                  <a:pt x="0" y="0"/>
                </a:lnTo>
                <a:lnTo>
                  <a:pt x="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5960" y="5661593"/>
            <a:ext cx="264795" cy="212090"/>
          </a:xfrm>
          <a:custGeom>
            <a:avLst/>
            <a:gdLst/>
            <a:ahLst/>
            <a:cxnLst/>
            <a:rect l="l" t="t" r="r" b="b"/>
            <a:pathLst>
              <a:path w="264795" h="212089">
                <a:moveTo>
                  <a:pt x="197095" y="0"/>
                </a:moveTo>
                <a:lnTo>
                  <a:pt x="194081" y="8594"/>
                </a:lnTo>
                <a:lnTo>
                  <a:pt x="206338" y="13914"/>
                </a:lnTo>
                <a:lnTo>
                  <a:pt x="216879" y="21277"/>
                </a:lnTo>
                <a:lnTo>
                  <a:pt x="238283" y="55409"/>
                </a:lnTo>
                <a:lnTo>
                  <a:pt x="245315" y="104812"/>
                </a:lnTo>
                <a:lnTo>
                  <a:pt x="244530" y="123487"/>
                </a:lnTo>
                <a:lnTo>
                  <a:pt x="232757" y="169217"/>
                </a:lnTo>
                <a:lnTo>
                  <a:pt x="206481" y="197806"/>
                </a:lnTo>
                <a:lnTo>
                  <a:pt x="194415" y="203150"/>
                </a:lnTo>
                <a:lnTo>
                  <a:pt x="197095" y="211745"/>
                </a:lnTo>
                <a:lnTo>
                  <a:pt x="237550" y="187708"/>
                </a:lnTo>
                <a:lnTo>
                  <a:pt x="260272" y="143335"/>
                </a:lnTo>
                <a:lnTo>
                  <a:pt x="264626" y="105928"/>
                </a:lnTo>
                <a:lnTo>
                  <a:pt x="263534" y="86516"/>
                </a:lnTo>
                <a:lnTo>
                  <a:pt x="247157" y="37113"/>
                </a:lnTo>
                <a:lnTo>
                  <a:pt x="212446" y="5542"/>
                </a:lnTo>
                <a:lnTo>
                  <a:pt x="197095" y="0"/>
                </a:lnTo>
                <a:close/>
              </a:path>
              <a:path w="264795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2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8" y="42136"/>
                </a:lnTo>
                <a:lnTo>
                  <a:pt x="58332" y="13914"/>
                </a:lnTo>
                <a:lnTo>
                  <a:pt x="70544" y="8594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1960" y="5661593"/>
            <a:ext cx="477520" cy="212090"/>
          </a:xfrm>
          <a:custGeom>
            <a:avLst/>
            <a:gdLst/>
            <a:ahLst/>
            <a:cxnLst/>
            <a:rect l="l" t="t" r="r" b="b"/>
            <a:pathLst>
              <a:path w="477520" h="212089">
                <a:moveTo>
                  <a:pt x="409820" y="0"/>
                </a:moveTo>
                <a:lnTo>
                  <a:pt x="406806" y="8594"/>
                </a:lnTo>
                <a:lnTo>
                  <a:pt x="419063" y="13914"/>
                </a:lnTo>
                <a:lnTo>
                  <a:pt x="429604" y="21277"/>
                </a:lnTo>
                <a:lnTo>
                  <a:pt x="451007" y="55409"/>
                </a:lnTo>
                <a:lnTo>
                  <a:pt x="458039" y="104812"/>
                </a:lnTo>
                <a:lnTo>
                  <a:pt x="457254" y="123487"/>
                </a:lnTo>
                <a:lnTo>
                  <a:pt x="445482" y="169217"/>
                </a:lnTo>
                <a:lnTo>
                  <a:pt x="419205" y="197806"/>
                </a:lnTo>
                <a:lnTo>
                  <a:pt x="407140" y="203150"/>
                </a:lnTo>
                <a:lnTo>
                  <a:pt x="409820" y="211745"/>
                </a:lnTo>
                <a:lnTo>
                  <a:pt x="450275" y="187708"/>
                </a:lnTo>
                <a:lnTo>
                  <a:pt x="472996" y="143335"/>
                </a:lnTo>
                <a:lnTo>
                  <a:pt x="477349" y="105928"/>
                </a:lnTo>
                <a:lnTo>
                  <a:pt x="476258" y="86516"/>
                </a:lnTo>
                <a:lnTo>
                  <a:pt x="459880" y="37113"/>
                </a:lnTo>
                <a:lnTo>
                  <a:pt x="425171" y="5542"/>
                </a:lnTo>
                <a:lnTo>
                  <a:pt x="409820" y="0"/>
                </a:lnTo>
                <a:close/>
              </a:path>
              <a:path w="477520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2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4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0" y="104812"/>
                </a:lnTo>
                <a:lnTo>
                  <a:pt x="20095" y="86747"/>
                </a:lnTo>
                <a:lnTo>
                  <a:pt x="31868" y="42136"/>
                </a:lnTo>
                <a:lnTo>
                  <a:pt x="58332" y="13914"/>
                </a:lnTo>
                <a:lnTo>
                  <a:pt x="70544" y="8594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Нейрон</a:t>
                      </a:r>
                      <a:r>
                        <a:rPr sz="4300" spc="-1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(computational</a:t>
                      </a:r>
                      <a:r>
                        <a:rPr sz="4300" spc="-1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unit)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616585" marR="885190" indent="4625975">
                        <a:lnSpc>
                          <a:spcPct val="135000"/>
                        </a:lnSpc>
                        <a:spcBef>
                          <a:spcPts val="1230"/>
                        </a:spcBef>
                        <a:tabLst>
                          <a:tab pos="5242560" algn="l"/>
                        </a:tabLst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Нейрон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перцептрон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Взвешенная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сумма</a:t>
                      </a:r>
                      <a:r>
                        <a:rPr sz="20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входов</a:t>
                      </a:r>
                      <a:r>
                        <a:rPr sz="20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0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сдвиг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3000" spc="-15" baseline="2361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(perceptron)</a:t>
                      </a:r>
                      <a:endParaRPr sz="3000" baseline="23611">
                        <a:latin typeface="Cambria"/>
                        <a:cs typeface="Cambria"/>
                      </a:endParaRPr>
                    </a:p>
                    <a:p>
                      <a:pPr marL="616585">
                        <a:lnSpc>
                          <a:spcPts val="2260"/>
                        </a:lnSpc>
                      </a:pP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0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bias</a:t>
                      </a:r>
                      <a:r>
                        <a:rPr sz="2000" i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i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term</a:t>
                      </a:r>
                      <a:r>
                        <a:rPr sz="2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R="2051050" algn="ctr">
                        <a:lnSpc>
                          <a:spcPts val="1420"/>
                        </a:lnSpc>
                      </a:pPr>
                      <a:r>
                        <a:rPr sz="1300" spc="4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𝑛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13188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800" spc="114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9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𝑤𝑥</a:t>
                      </a:r>
                      <a:r>
                        <a:rPr sz="1800" spc="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 𝑏</a:t>
                      </a:r>
                      <a:r>
                        <a:rPr sz="1800" spc="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9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-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13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-1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1950" spc="-30" baseline="-1495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r>
                        <a:rPr sz="18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1950" spc="-30" baseline="-14957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endParaRPr sz="1950" baseline="-14957">
                        <a:latin typeface="Cambria Math"/>
                        <a:cs typeface="Cambria Math"/>
                      </a:endParaRPr>
                    </a:p>
                    <a:p>
                      <a:pPr marR="20485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𝑖#$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Cambria"/>
                          <a:cs typeface="Cambria"/>
                        </a:rPr>
                        <a:t>Функция</a:t>
                      </a:r>
                      <a:r>
                        <a:rPr sz="20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активации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831590" marR="2677160" indent="-742315">
                        <a:lnSpc>
                          <a:spcPct val="55600"/>
                        </a:lnSpc>
                        <a:tabLst>
                          <a:tab pos="3596640" algn="l"/>
                          <a:tab pos="4142104" algn="l"/>
                          <a:tab pos="4732020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𝜎</a:t>
                      </a:r>
                      <a:r>
                        <a:rPr sz="1800" spc="3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	</a:t>
                      </a:r>
                      <a:r>
                        <a:rPr sz="2700" spc="-75" baseline="41666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700" baseline="41666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3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𝑠𝑖𝑔𝑚𝑜𝑖𝑑</a:t>
                      </a:r>
                      <a:r>
                        <a:rPr sz="1950" spc="-15" baseline="27777" dirty="0">
                          <a:latin typeface="Cambria Math"/>
                          <a:cs typeface="Cambria Math"/>
                        </a:rPr>
                        <a:t>∗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40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60" baseline="23504" dirty="0">
                          <a:latin typeface="Cambria Math"/>
                          <a:cs typeface="Cambria Math"/>
                        </a:rPr>
                        <a:t>&amp;𝑧</a:t>
                      </a:r>
                      <a:endParaRPr sz="1950" baseline="23504">
                        <a:latin typeface="Cambria Math"/>
                        <a:cs typeface="Cambria Math"/>
                      </a:endParaRPr>
                    </a:p>
                    <a:p>
                      <a:pPr marL="784860">
                        <a:lnSpc>
                          <a:spcPts val="1595"/>
                        </a:lnSpc>
                        <a:tabLst>
                          <a:tab pos="1716405" algn="l"/>
                          <a:tab pos="3000375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1800" spc="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sz="1800" spc="3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60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700" spc="150" baseline="3086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150" baseline="34188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950" spc="322" baseline="34188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baseline="3086" dirty="0">
                          <a:latin typeface="Cambria Math"/>
                          <a:cs typeface="Cambria Math"/>
                        </a:rPr>
                        <a:t>− </a:t>
                      </a:r>
                      <a:r>
                        <a:rPr sz="2700" spc="60" baseline="3086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60" baseline="34188" dirty="0">
                          <a:latin typeface="Cambria Math"/>
                          <a:cs typeface="Cambria Math"/>
                        </a:rPr>
                        <a:t>&amp;𝑧</a:t>
                      </a:r>
                      <a:endParaRPr sz="1950" baseline="34188">
                        <a:latin typeface="Cambria Math"/>
                        <a:cs typeface="Cambria Math"/>
                      </a:endParaRPr>
                    </a:p>
                    <a:p>
                      <a:pPr marL="415290" algn="ctr">
                        <a:lnSpc>
                          <a:spcPts val="1689"/>
                        </a:lnSpc>
                        <a:tabLst>
                          <a:tab pos="2315210" algn="l"/>
                        </a:tabLst>
                      </a:pPr>
                      <a:r>
                        <a:rPr sz="1800" spc="-10" dirty="0">
                          <a:latin typeface="Cambria Math"/>
                          <a:cs typeface="Cambria Math"/>
                        </a:rPr>
                        <a:t>tanh</a:t>
                      </a:r>
                      <a:r>
                        <a:rPr sz="1800" spc="-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800" spc="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800" spc="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104" baseline="-37037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104" baseline="-27777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950" spc="33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baseline="-37037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700" spc="7" baseline="-3703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700" spc="60" baseline="-37037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60" baseline="-27777" dirty="0">
                          <a:latin typeface="Cambria Math"/>
                          <a:cs typeface="Cambria Math"/>
                        </a:rPr>
                        <a:t>&amp;𝑧</a:t>
                      </a:r>
                      <a:r>
                        <a:rPr sz="1950" baseline="-27777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гиперболический</a:t>
                      </a:r>
                      <a:r>
                        <a:rPr sz="1800" spc="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тангенс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410209" algn="ctr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1320800" algn="l"/>
                          <a:tab pos="2689225" algn="l"/>
                        </a:tabLst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𝑅𝑒𝐿𝑈</a:t>
                      </a:r>
                      <a:r>
                        <a:rPr sz="1800" spc="37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18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max</a:t>
                      </a:r>
                      <a:r>
                        <a:rPr sz="1800" spc="3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𝑧,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0" dirty="0">
                          <a:latin typeface="Cambria Math"/>
                          <a:cs typeface="Cambria Math"/>
                        </a:rPr>
                        <a:t>0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	−</a:t>
                      </a:r>
                      <a:r>
                        <a:rPr sz="1800" spc="-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𝑟𝑒𝑐𝑡𝑖𝑓𝑖𝑒𝑑</a:t>
                      </a:r>
                      <a:r>
                        <a:rPr sz="18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𝑙𝑖𝑛𝑒𝑎𝑟 </a:t>
                      </a:r>
                      <a:r>
                        <a:rPr sz="1800" spc="-20" dirty="0">
                          <a:latin typeface="Cambria Math"/>
                          <a:cs typeface="Cambria Math"/>
                        </a:rPr>
                        <a:t>𝑢𝑛𝑖𝑡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53721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i="1" dirty="0">
                          <a:latin typeface="Cambria"/>
                          <a:cs typeface="Cambria"/>
                        </a:rPr>
                        <a:t>*</a:t>
                      </a:r>
                      <a:r>
                        <a:rPr sz="1800" i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i="1" dirty="0">
                          <a:latin typeface="Cambria"/>
                          <a:cs typeface="Cambria"/>
                        </a:rPr>
                        <a:t>sigmoid</a:t>
                      </a:r>
                      <a:r>
                        <a:rPr sz="1800" i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вектора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i="1" spc="-10" dirty="0">
                          <a:latin typeface="Cambria"/>
                          <a:cs typeface="Cambria"/>
                        </a:rPr>
                        <a:t>softmax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582979" y="2642870"/>
            <a:ext cx="4566285" cy="1816100"/>
            <a:chOff x="3582979" y="2642870"/>
            <a:chExt cx="4566285" cy="18161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2375" y="2642870"/>
              <a:ext cx="2806700" cy="18160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82974" y="2886036"/>
              <a:ext cx="3663315" cy="1500505"/>
            </a:xfrm>
            <a:custGeom>
              <a:avLst/>
              <a:gdLst/>
              <a:ahLst/>
              <a:cxnLst/>
              <a:rect l="l" t="t" r="r" b="b"/>
              <a:pathLst>
                <a:path w="3663315" h="1500504">
                  <a:moveTo>
                    <a:pt x="2951924" y="273532"/>
                  </a:moveTo>
                  <a:lnTo>
                    <a:pt x="2865590" y="211213"/>
                  </a:lnTo>
                  <a:lnTo>
                    <a:pt x="2860471" y="242544"/>
                  </a:lnTo>
                  <a:lnTo>
                    <a:pt x="1372577" y="0"/>
                  </a:lnTo>
                  <a:lnTo>
                    <a:pt x="1367459" y="31330"/>
                  </a:lnTo>
                  <a:lnTo>
                    <a:pt x="2855366" y="273888"/>
                  </a:lnTo>
                  <a:lnTo>
                    <a:pt x="2850261" y="305219"/>
                  </a:lnTo>
                  <a:lnTo>
                    <a:pt x="2942628" y="276440"/>
                  </a:lnTo>
                  <a:lnTo>
                    <a:pt x="2951924" y="273532"/>
                  </a:lnTo>
                  <a:close/>
                </a:path>
                <a:path w="3663315" h="1500504">
                  <a:moveTo>
                    <a:pt x="3662794" y="720610"/>
                  </a:moveTo>
                  <a:lnTo>
                    <a:pt x="3559822" y="693458"/>
                  </a:lnTo>
                  <a:lnTo>
                    <a:pt x="3566312" y="724535"/>
                  </a:lnTo>
                  <a:lnTo>
                    <a:pt x="0" y="1469123"/>
                  </a:lnTo>
                  <a:lnTo>
                    <a:pt x="6489" y="1500200"/>
                  </a:lnTo>
                  <a:lnTo>
                    <a:pt x="3572802" y="755611"/>
                  </a:lnTo>
                  <a:lnTo>
                    <a:pt x="3579291" y="786688"/>
                  </a:lnTo>
                  <a:lnTo>
                    <a:pt x="3661930" y="721283"/>
                  </a:lnTo>
                  <a:lnTo>
                    <a:pt x="3662794" y="72061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4B8E0E-3014-9895-1EB3-DDAE5E53C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3780" r="17766"/>
          <a:stretch/>
        </p:blipFill>
        <p:spPr>
          <a:xfrm>
            <a:off x="60960" y="7526"/>
            <a:ext cx="9083040" cy="68429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859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Feed-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forward</a:t>
                      </a:r>
                      <a:r>
                        <a:rPr sz="4300" spc="-1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neural</a:t>
                      </a:r>
                      <a:r>
                        <a:rPr sz="4300" spc="-1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network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35330" marR="2953385">
                        <a:lnSpc>
                          <a:spcPct val="100800"/>
                        </a:lnSpc>
                        <a:spcBef>
                          <a:spcPts val="5"/>
                        </a:spcBef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Полносвязная</a:t>
                      </a:r>
                      <a:r>
                        <a:rPr sz="2400" i="1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(fully-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connected)</a:t>
                      </a:r>
                      <a:r>
                        <a:rPr sz="24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сеть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прямого</a:t>
                      </a:r>
                      <a:r>
                        <a:rPr sz="2400" i="1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распространения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Скрытый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слой,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матрица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весов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W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75565" algn="ctr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ℎ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𝜎(𝑊𝑥</a:t>
                      </a:r>
                      <a:r>
                        <a:rPr sz="2400" spc="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𝑏)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ts val="2845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Выходной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слой,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матрица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весов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U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ts val="2845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2400" spc="17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𝑈ℎ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spc="-12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spc="2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𝑠𝑜𝑓𝑡𝑚𝑎𝑥(𝑧)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Feed-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forward</a:t>
                      </a:r>
                      <a:r>
                        <a:rPr sz="4300" spc="-1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neural</a:t>
                      </a:r>
                      <a:r>
                        <a:rPr sz="4300" spc="-1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network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5" y="2040802"/>
            <a:ext cx="6381750" cy="41175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79B2A9-A305-543E-607F-3022E0A9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04825"/>
            <a:ext cx="50958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91C0CB-BC2D-56EE-A6A5-7C6CB7FA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719137"/>
            <a:ext cx="74485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9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DEF696-1627-2DDD-8BD6-57BC7507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766762"/>
            <a:ext cx="7762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9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0488" y="2954420"/>
            <a:ext cx="662305" cy="282575"/>
          </a:xfrm>
          <a:custGeom>
            <a:avLst/>
            <a:gdLst/>
            <a:ahLst/>
            <a:cxnLst/>
            <a:rect l="l" t="t" r="r" b="b"/>
            <a:pathLst>
              <a:path w="662304" h="282575">
                <a:moveTo>
                  <a:pt x="572228" y="0"/>
                </a:moveTo>
                <a:lnTo>
                  <a:pt x="568210" y="11459"/>
                </a:lnTo>
                <a:lnTo>
                  <a:pt x="584553" y="18552"/>
                </a:lnTo>
                <a:lnTo>
                  <a:pt x="598608" y="28370"/>
                </a:lnTo>
                <a:lnTo>
                  <a:pt x="627146" y="73878"/>
                </a:lnTo>
                <a:lnTo>
                  <a:pt x="635480" y="115662"/>
                </a:lnTo>
                <a:lnTo>
                  <a:pt x="636522" y="139749"/>
                </a:lnTo>
                <a:lnTo>
                  <a:pt x="635476" y="164650"/>
                </a:lnTo>
                <a:lnTo>
                  <a:pt x="627104" y="207587"/>
                </a:lnTo>
                <a:lnTo>
                  <a:pt x="598626" y="253825"/>
                </a:lnTo>
                <a:lnTo>
                  <a:pt x="568656" y="270866"/>
                </a:lnTo>
                <a:lnTo>
                  <a:pt x="572228" y="282327"/>
                </a:lnTo>
                <a:lnTo>
                  <a:pt x="610737" y="264263"/>
                </a:lnTo>
                <a:lnTo>
                  <a:pt x="639052" y="232990"/>
                </a:lnTo>
                <a:lnTo>
                  <a:pt x="656465" y="191113"/>
                </a:lnTo>
                <a:lnTo>
                  <a:pt x="662269" y="141237"/>
                </a:lnTo>
                <a:lnTo>
                  <a:pt x="660813" y="115355"/>
                </a:lnTo>
                <a:lnTo>
                  <a:pt x="649167" y="69479"/>
                </a:lnTo>
                <a:lnTo>
                  <a:pt x="626071" y="32132"/>
                </a:lnTo>
                <a:lnTo>
                  <a:pt x="592697" y="7389"/>
                </a:lnTo>
                <a:lnTo>
                  <a:pt x="572228" y="0"/>
                </a:lnTo>
                <a:close/>
              </a:path>
              <a:path w="66230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Функция</a:t>
                      </a:r>
                      <a:r>
                        <a:rPr sz="4800" spc="-1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потерь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ts val="2760"/>
                        </a:lnSpc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negative</a:t>
                      </a:r>
                      <a:r>
                        <a:rPr sz="2400" i="1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log</a:t>
                      </a:r>
                      <a:r>
                        <a:rPr sz="2400" i="1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likelihood</a:t>
                      </a:r>
                      <a:r>
                        <a:rPr sz="2400" i="1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loss: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R="581660" algn="ctr">
                        <a:lnSpc>
                          <a:spcPts val="2039"/>
                        </a:lnSpc>
                      </a:pPr>
                      <a:r>
                        <a:rPr sz="18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𝐶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795"/>
                        </a:spcBef>
                        <a:tabLst>
                          <a:tab pos="587375" algn="l"/>
                          <a:tab pos="1261110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𝐿</a:t>
                      </a:r>
                      <a:r>
                        <a:rPr sz="2700" spc="-3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𝐶𝐸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𝑦,</a:t>
                      </a:r>
                      <a:r>
                        <a:rPr sz="2400" spc="-1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2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204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1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66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K</a:t>
                      </a:r>
                      <a:r>
                        <a:rPr sz="2400" spc="-1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r>
                        <a:rPr sz="2700" spc="209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log</a:t>
                      </a:r>
                      <a:r>
                        <a:rPr sz="2400" spc="-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700" spc="-150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r>
                        <a:rPr sz="2700" spc="622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spc="-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log</a:t>
                      </a:r>
                      <a:r>
                        <a:rPr sz="2400" spc="-1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15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16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r>
                        <a:rPr sz="2700" spc="-18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endParaRPr sz="2700" baseline="-15432">
                        <a:latin typeface="Cambria Math"/>
                        <a:cs typeface="Cambria Math"/>
                      </a:endParaRPr>
                    </a:p>
                    <a:p>
                      <a:pPr marR="57213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𝑖=1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Представляем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обучающих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данных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как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802005">
                        <a:lnSpc>
                          <a:spcPct val="100000"/>
                        </a:lnSpc>
                      </a:pP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one-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hot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vector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E9805-313B-90CB-616F-C5017276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64" y="2784557"/>
            <a:ext cx="4876271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4302" y="5352660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39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7"/>
                </a:lnTo>
                <a:lnTo>
                  <a:pt x="369094" y="115355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39" h="282575">
                <a:moveTo>
                  <a:pt x="90040" y="0"/>
                </a:moveTo>
                <a:lnTo>
                  <a:pt x="51623" y="18100"/>
                </a:lnTo>
                <a:lnTo>
                  <a:pt x="23290" y="49484"/>
                </a:lnTo>
                <a:lnTo>
                  <a:pt x="5822" y="91435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1" y="270866"/>
                </a:lnTo>
                <a:lnTo>
                  <a:pt x="77524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7089" y="5309704"/>
            <a:ext cx="818515" cy="368300"/>
          </a:xfrm>
          <a:custGeom>
            <a:avLst/>
            <a:gdLst/>
            <a:ahLst/>
            <a:cxnLst/>
            <a:rect l="l" t="t" r="r" b="b"/>
            <a:pathLst>
              <a:path w="818514" h="368300">
                <a:moveTo>
                  <a:pt x="100457" y="12204"/>
                </a:moveTo>
                <a:lnTo>
                  <a:pt x="96735" y="0"/>
                </a:lnTo>
                <a:lnTo>
                  <a:pt x="74853" y="8521"/>
                </a:lnTo>
                <a:lnTo>
                  <a:pt x="55626" y="21907"/>
                </a:lnTo>
                <a:lnTo>
                  <a:pt x="25146" y="63246"/>
                </a:lnTo>
                <a:lnTo>
                  <a:pt x="6286" y="118986"/>
                </a:lnTo>
                <a:lnTo>
                  <a:pt x="0" y="184099"/>
                </a:lnTo>
                <a:lnTo>
                  <a:pt x="1574" y="217830"/>
                </a:lnTo>
                <a:lnTo>
                  <a:pt x="14147" y="278244"/>
                </a:lnTo>
                <a:lnTo>
                  <a:pt x="39052" y="328041"/>
                </a:lnTo>
                <a:lnTo>
                  <a:pt x="74853" y="359664"/>
                </a:lnTo>
                <a:lnTo>
                  <a:pt x="96735" y="368198"/>
                </a:lnTo>
                <a:lnTo>
                  <a:pt x="100457" y="355993"/>
                </a:lnTo>
                <a:lnTo>
                  <a:pt x="83540" y="347230"/>
                </a:lnTo>
                <a:lnTo>
                  <a:pt x="68808" y="334467"/>
                </a:lnTo>
                <a:lnTo>
                  <a:pt x="45910" y="296989"/>
                </a:lnTo>
                <a:lnTo>
                  <a:pt x="32016" y="246062"/>
                </a:lnTo>
                <a:lnTo>
                  <a:pt x="27393" y="184099"/>
                </a:lnTo>
                <a:lnTo>
                  <a:pt x="28536" y="151904"/>
                </a:lnTo>
                <a:lnTo>
                  <a:pt x="37807" y="95427"/>
                </a:lnTo>
                <a:lnTo>
                  <a:pt x="56273" y="50520"/>
                </a:lnTo>
                <a:lnTo>
                  <a:pt x="83540" y="20967"/>
                </a:lnTo>
                <a:lnTo>
                  <a:pt x="100457" y="12204"/>
                </a:lnTo>
                <a:close/>
              </a:path>
              <a:path w="818514" h="368300">
                <a:moveTo>
                  <a:pt x="405015" y="54419"/>
                </a:moveTo>
                <a:lnTo>
                  <a:pt x="401002" y="42964"/>
                </a:lnTo>
                <a:lnTo>
                  <a:pt x="380530" y="50355"/>
                </a:lnTo>
                <a:lnTo>
                  <a:pt x="362585" y="61061"/>
                </a:lnTo>
                <a:lnTo>
                  <a:pt x="334251" y="92443"/>
                </a:lnTo>
                <a:lnTo>
                  <a:pt x="316776" y="134391"/>
                </a:lnTo>
                <a:lnTo>
                  <a:pt x="310959" y="184200"/>
                </a:lnTo>
                <a:lnTo>
                  <a:pt x="312407" y="210134"/>
                </a:lnTo>
                <a:lnTo>
                  <a:pt x="324015" y="256019"/>
                </a:lnTo>
                <a:lnTo>
                  <a:pt x="347052" y="293243"/>
                </a:lnTo>
                <a:lnTo>
                  <a:pt x="380466" y="317906"/>
                </a:lnTo>
                <a:lnTo>
                  <a:pt x="401002" y="325285"/>
                </a:lnTo>
                <a:lnTo>
                  <a:pt x="404571" y="313829"/>
                </a:lnTo>
                <a:lnTo>
                  <a:pt x="388480" y="306705"/>
                </a:lnTo>
                <a:lnTo>
                  <a:pt x="374599" y="296786"/>
                </a:lnTo>
                <a:lnTo>
                  <a:pt x="346125" y="250545"/>
                </a:lnTo>
                <a:lnTo>
                  <a:pt x="337756" y="207606"/>
                </a:lnTo>
                <a:lnTo>
                  <a:pt x="336702" y="182714"/>
                </a:lnTo>
                <a:lnTo>
                  <a:pt x="337756" y="158623"/>
                </a:lnTo>
                <a:lnTo>
                  <a:pt x="346125" y="116840"/>
                </a:lnTo>
                <a:lnTo>
                  <a:pt x="374713" y="71335"/>
                </a:lnTo>
                <a:lnTo>
                  <a:pt x="388734" y="61518"/>
                </a:lnTo>
                <a:lnTo>
                  <a:pt x="405015" y="54419"/>
                </a:lnTo>
                <a:close/>
              </a:path>
              <a:path w="818514" h="368300">
                <a:moveTo>
                  <a:pt x="681507" y="184200"/>
                </a:moveTo>
                <a:lnTo>
                  <a:pt x="675690" y="134391"/>
                </a:lnTo>
                <a:lnTo>
                  <a:pt x="658215" y="92443"/>
                </a:lnTo>
                <a:lnTo>
                  <a:pt x="629881" y="61061"/>
                </a:lnTo>
                <a:lnTo>
                  <a:pt x="591464" y="42964"/>
                </a:lnTo>
                <a:lnTo>
                  <a:pt x="587451" y="54419"/>
                </a:lnTo>
                <a:lnTo>
                  <a:pt x="603796" y="61518"/>
                </a:lnTo>
                <a:lnTo>
                  <a:pt x="617842" y="71335"/>
                </a:lnTo>
                <a:lnTo>
                  <a:pt x="646379" y="116840"/>
                </a:lnTo>
                <a:lnTo>
                  <a:pt x="654723" y="158623"/>
                </a:lnTo>
                <a:lnTo>
                  <a:pt x="655764" y="182714"/>
                </a:lnTo>
                <a:lnTo>
                  <a:pt x="654710" y="207606"/>
                </a:lnTo>
                <a:lnTo>
                  <a:pt x="646341" y="250545"/>
                </a:lnTo>
                <a:lnTo>
                  <a:pt x="617867" y="296786"/>
                </a:lnTo>
                <a:lnTo>
                  <a:pt x="587895" y="313829"/>
                </a:lnTo>
                <a:lnTo>
                  <a:pt x="591464" y="325285"/>
                </a:lnTo>
                <a:lnTo>
                  <a:pt x="629970" y="307225"/>
                </a:lnTo>
                <a:lnTo>
                  <a:pt x="658291" y="275945"/>
                </a:lnTo>
                <a:lnTo>
                  <a:pt x="675703" y="234073"/>
                </a:lnTo>
                <a:lnTo>
                  <a:pt x="680059" y="210134"/>
                </a:lnTo>
                <a:lnTo>
                  <a:pt x="681507" y="184200"/>
                </a:lnTo>
                <a:close/>
              </a:path>
              <a:path w="818514" h="368300">
                <a:moveTo>
                  <a:pt x="818413" y="184099"/>
                </a:moveTo>
                <a:lnTo>
                  <a:pt x="812126" y="118986"/>
                </a:lnTo>
                <a:lnTo>
                  <a:pt x="793267" y="63246"/>
                </a:lnTo>
                <a:lnTo>
                  <a:pt x="762800" y="21907"/>
                </a:lnTo>
                <a:lnTo>
                  <a:pt x="721677" y="0"/>
                </a:lnTo>
                <a:lnTo>
                  <a:pt x="717956" y="12204"/>
                </a:lnTo>
                <a:lnTo>
                  <a:pt x="734872" y="20967"/>
                </a:lnTo>
                <a:lnTo>
                  <a:pt x="749604" y="33743"/>
                </a:lnTo>
                <a:lnTo>
                  <a:pt x="772502" y="71285"/>
                </a:lnTo>
                <a:lnTo>
                  <a:pt x="786396" y="122301"/>
                </a:lnTo>
                <a:lnTo>
                  <a:pt x="791032" y="184251"/>
                </a:lnTo>
                <a:lnTo>
                  <a:pt x="789876" y="216522"/>
                </a:lnTo>
                <a:lnTo>
                  <a:pt x="780605" y="272884"/>
                </a:lnTo>
                <a:lnTo>
                  <a:pt x="762152" y="317715"/>
                </a:lnTo>
                <a:lnTo>
                  <a:pt x="734872" y="347230"/>
                </a:lnTo>
                <a:lnTo>
                  <a:pt x="717956" y="355993"/>
                </a:lnTo>
                <a:lnTo>
                  <a:pt x="721677" y="368198"/>
                </a:lnTo>
                <a:lnTo>
                  <a:pt x="762800" y="346278"/>
                </a:lnTo>
                <a:lnTo>
                  <a:pt x="793267" y="304952"/>
                </a:lnTo>
                <a:lnTo>
                  <a:pt x="812126" y="249212"/>
                </a:lnTo>
                <a:lnTo>
                  <a:pt x="816851" y="217830"/>
                </a:lnTo>
                <a:lnTo>
                  <a:pt x="818413" y="184099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7940" y="5479261"/>
            <a:ext cx="355600" cy="25400"/>
          </a:xfrm>
          <a:custGeom>
            <a:avLst/>
            <a:gdLst/>
            <a:ahLst/>
            <a:cxnLst/>
            <a:rect l="l" t="t" r="r" b="b"/>
            <a:pathLst>
              <a:path w="355600" h="25400">
                <a:moveTo>
                  <a:pt x="355600" y="0"/>
                </a:moveTo>
                <a:lnTo>
                  <a:pt x="0" y="0"/>
                </a:lnTo>
                <a:lnTo>
                  <a:pt x="0" y="25399"/>
                </a:lnTo>
                <a:lnTo>
                  <a:pt x="355600" y="25399"/>
                </a:lnTo>
                <a:lnTo>
                  <a:pt x="355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7240" y="5479261"/>
            <a:ext cx="355600" cy="25400"/>
          </a:xfrm>
          <a:custGeom>
            <a:avLst/>
            <a:gdLst/>
            <a:ahLst/>
            <a:cxnLst/>
            <a:rect l="l" t="t" r="r" b="b"/>
            <a:pathLst>
              <a:path w="355600" h="25400">
                <a:moveTo>
                  <a:pt x="355600" y="0"/>
                </a:moveTo>
                <a:lnTo>
                  <a:pt x="0" y="0"/>
                </a:lnTo>
                <a:lnTo>
                  <a:pt x="0" y="25399"/>
                </a:lnTo>
                <a:lnTo>
                  <a:pt x="355600" y="25399"/>
                </a:lnTo>
                <a:lnTo>
                  <a:pt x="355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1440" y="5479261"/>
            <a:ext cx="355600" cy="25400"/>
          </a:xfrm>
          <a:custGeom>
            <a:avLst/>
            <a:gdLst/>
            <a:ahLst/>
            <a:cxnLst/>
            <a:rect l="l" t="t" r="r" b="b"/>
            <a:pathLst>
              <a:path w="355600" h="25400">
                <a:moveTo>
                  <a:pt x="355600" y="0"/>
                </a:moveTo>
                <a:lnTo>
                  <a:pt x="0" y="0"/>
                </a:lnTo>
                <a:lnTo>
                  <a:pt x="0" y="25399"/>
                </a:lnTo>
                <a:lnTo>
                  <a:pt x="355600" y="25399"/>
                </a:lnTo>
                <a:lnTo>
                  <a:pt x="355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Градиентный</a:t>
                      </a:r>
                      <a:r>
                        <a:rPr sz="4800" spc="-2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спуск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825500" marR="333375" indent="-342900">
                        <a:lnSpc>
                          <a:spcPts val="2590"/>
                        </a:lnSpc>
                        <a:spcBef>
                          <a:spcPts val="24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2550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Нужно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распределить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влияние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ошибки</a:t>
                      </a:r>
                      <a:r>
                        <a:rPr sz="24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нескольким слоям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482600" marR="1918970">
                        <a:lnSpc>
                          <a:spcPts val="2590"/>
                        </a:lnSpc>
                        <a:spcBef>
                          <a:spcPts val="2020"/>
                        </a:spcBef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Error</a:t>
                      </a:r>
                      <a:r>
                        <a:rPr sz="2400" i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backpropagation</a:t>
                      </a:r>
                      <a:r>
                        <a:rPr sz="2400" i="1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обратного распространения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ошибки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482600">
                        <a:lnSpc>
                          <a:spcPts val="2555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обратное</a:t>
                      </a:r>
                      <a:r>
                        <a:rPr sz="2400" i="1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дифференцирование</a:t>
                      </a:r>
                      <a:r>
                        <a:rPr sz="2400" i="1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reverse</a:t>
                      </a:r>
                      <a:r>
                        <a:rPr sz="2400" i="1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differentiation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825500" marR="1195070" indent="-342900">
                        <a:lnSpc>
                          <a:spcPct val="90400"/>
                        </a:lnSpc>
                        <a:spcBef>
                          <a:spcPts val="20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2550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Строим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граф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вычислений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(computation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graph)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пользуемся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цепным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правилом,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которое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дает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производную</a:t>
                      </a:r>
                      <a:r>
                        <a:rPr sz="24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композиции</a:t>
                      </a:r>
                      <a:r>
                        <a:rPr sz="24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функций: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76530" algn="ctr">
                        <a:lnSpc>
                          <a:spcPts val="2245"/>
                        </a:lnSpc>
                        <a:spcBef>
                          <a:spcPts val="1515"/>
                        </a:spcBef>
                        <a:tabLst>
                          <a:tab pos="480059" algn="l"/>
                          <a:tab pos="862330" algn="l"/>
                          <a:tab pos="1493520" algn="l"/>
                          <a:tab pos="1793875" algn="l"/>
                          <a:tab pos="2312670" algn="l"/>
                        </a:tabLst>
                      </a:pP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=</a:t>
                      </a:r>
                      <a:r>
                        <a:rPr sz="2400" spc="1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𝑢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𝑣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⟹</a:t>
                      </a:r>
                      <a:r>
                        <a:rPr sz="2400" spc="12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𝑑𝑓</a:t>
                      </a:r>
                      <a:r>
                        <a:rPr sz="3600" spc="300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𝑑𝑢</a:t>
                      </a:r>
                      <a:r>
                        <a:rPr sz="3600" spc="75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18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spc="-37" baseline="41666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𝑑𝑣</a:t>
                      </a:r>
                      <a:endParaRPr sz="3600" baseline="41666">
                        <a:latin typeface="Cambria Math"/>
                        <a:cs typeface="Cambria Math"/>
                      </a:endParaRPr>
                    </a:p>
                    <a:p>
                      <a:pPr marL="4857115">
                        <a:lnSpc>
                          <a:spcPts val="2245"/>
                        </a:lnSpc>
                        <a:tabLst>
                          <a:tab pos="5607685" algn="l"/>
                          <a:tab pos="6184900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𝑑𝑥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𝑑𝑣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𝑑𝑥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054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53440"/>
              </p:ext>
            </p:extLst>
          </p:nvPr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lang="en-US" sz="4300" dirty="0">
                          <a:latin typeface="Cambria"/>
                          <a:cs typeface="Cambria"/>
                        </a:rPr>
                        <a:t>One-hot encoding</a:t>
                      </a:r>
                      <a:endParaRPr sz="4300" dirty="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dirty="0">
                          <a:latin typeface="Cambria"/>
                          <a:cs typeface="Cambria"/>
                        </a:rPr>
                        <a:t>Нейросети не очень любят категориальные переменные и предпочитают использовать дискретные переменные (</a:t>
                      </a:r>
                      <a:r>
                        <a:rPr lang="en-US" sz="2400" dirty="0">
                          <a:latin typeface="Cambria"/>
                          <a:cs typeface="Cambria"/>
                        </a:rPr>
                        <a:t>Male</a:t>
                      </a:r>
                      <a:r>
                        <a:rPr lang="ru-RU" sz="2400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lang="en-US" sz="2400" dirty="0">
                          <a:latin typeface="Cambria"/>
                          <a:cs typeface="Cambria"/>
                        </a:rPr>
                        <a:t>Female; </a:t>
                      </a:r>
                      <a:r>
                        <a:rPr lang="es-ES" sz="24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lang="ru-RU" sz="2400" dirty="0">
                          <a:latin typeface="Cambria"/>
                          <a:cs typeface="Cambria"/>
                        </a:rPr>
                        <a:t>-0</a:t>
                      </a:r>
                      <a:r>
                        <a:rPr lang="en-US" sz="2400" dirty="0">
                          <a:latin typeface="Cambria"/>
                          <a:cs typeface="Cambria"/>
                        </a:rPr>
                        <a:t>);</a:t>
                      </a:r>
                      <a:endParaRPr lang="ru-RU" sz="2400" dirty="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dirty="0">
                          <a:latin typeface="Cambria"/>
                          <a:cs typeface="Cambria"/>
                        </a:rPr>
                        <a:t>Модель может давать более высокие предпочтения мужчинам, потому что 1</a:t>
                      </a:r>
                      <a:r>
                        <a:rPr lang="en-US"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lang="es-ES" sz="2400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lang="en-US" sz="2400" dirty="0">
                          <a:latin typeface="Cambria"/>
                          <a:cs typeface="Cambria"/>
                        </a:rPr>
                        <a:t>;</a:t>
                      </a: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 descr="First five rows of Dataframe">
            <a:extLst>
              <a:ext uri="{FF2B5EF4-FFF2-40B4-BE49-F238E27FC236}">
                <a16:creationId xmlns:a16="http://schemas.microsoft.com/office/drawing/2014/main" id="{6162BF06-C9AA-7282-C87F-D5A7D41F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047863"/>
            <a:ext cx="3533775" cy="25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34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Error</a:t>
                      </a:r>
                      <a:r>
                        <a:rPr sz="4800" spc="-1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backpropagation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554672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𝐿(𝑎,</a:t>
                      </a:r>
                      <a:r>
                        <a:rPr sz="2400" spc="-1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𝑏,</a:t>
                      </a:r>
                      <a:r>
                        <a:rPr sz="2400" spc="-1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𝑐)</a:t>
                      </a:r>
                      <a:r>
                        <a:rPr sz="24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𝑐(𝑎</a:t>
                      </a:r>
                      <a:r>
                        <a:rPr sz="24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25" dirty="0">
                          <a:latin typeface="Cambria Math"/>
                          <a:cs typeface="Cambria Math"/>
                        </a:rPr>
                        <a:t>2𝑏)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701676" y="1833247"/>
            <a:ext cx="7399020" cy="4501515"/>
            <a:chOff x="701676" y="1833247"/>
            <a:chExt cx="7399020" cy="4501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201" y="1842772"/>
              <a:ext cx="4965700" cy="23107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6438" y="1838010"/>
              <a:ext cx="4975225" cy="2320290"/>
            </a:xfrm>
            <a:custGeom>
              <a:avLst/>
              <a:gdLst/>
              <a:ahLst/>
              <a:cxnLst/>
              <a:rect l="l" t="t" r="r" b="b"/>
              <a:pathLst>
                <a:path w="4975225" h="2320290">
                  <a:moveTo>
                    <a:pt x="0" y="0"/>
                  </a:moveTo>
                  <a:lnTo>
                    <a:pt x="4975225" y="0"/>
                  </a:lnTo>
                  <a:lnTo>
                    <a:pt x="4975225" y="2320296"/>
                  </a:lnTo>
                  <a:lnTo>
                    <a:pt x="0" y="23202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B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107" y="3429000"/>
              <a:ext cx="4192587" cy="28959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93345" y="3424237"/>
              <a:ext cx="4202430" cy="2905760"/>
            </a:xfrm>
            <a:custGeom>
              <a:avLst/>
              <a:gdLst/>
              <a:ahLst/>
              <a:cxnLst/>
              <a:rect l="l" t="t" r="r" b="b"/>
              <a:pathLst>
                <a:path w="4202430" h="2905760">
                  <a:moveTo>
                    <a:pt x="0" y="0"/>
                  </a:moveTo>
                  <a:lnTo>
                    <a:pt x="4202113" y="0"/>
                  </a:lnTo>
                  <a:lnTo>
                    <a:pt x="4202113" y="2905437"/>
                  </a:lnTo>
                  <a:lnTo>
                    <a:pt x="0" y="29054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B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5B1054C-41D7-ABBF-B521-487CD0276B33}"/>
              </a:ext>
            </a:extLst>
          </p:cNvPr>
          <p:cNvSpPr txBox="1"/>
          <p:nvPr/>
        </p:nvSpPr>
        <p:spPr>
          <a:xfrm>
            <a:off x="609600" y="4348869"/>
            <a:ext cx="29161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Влияние ошибки по </a:t>
            </a:r>
          </a:p>
          <a:p>
            <a:r>
              <a:rPr lang="ru-RU" dirty="0"/>
              <a:t>нескольким слоям. </a:t>
            </a:r>
          </a:p>
          <a:p>
            <a:r>
              <a:rPr lang="ru-RU" dirty="0"/>
              <a:t>Смотрим на то, какие у </a:t>
            </a:r>
          </a:p>
          <a:p>
            <a:r>
              <a:rPr lang="ru-RU" dirty="0"/>
              <a:t>нас результаты функции </a:t>
            </a:r>
          </a:p>
          <a:p>
            <a:r>
              <a:rPr lang="ru-RU" dirty="0"/>
              <a:t>потерь, чтобы понимать, </a:t>
            </a:r>
          </a:p>
          <a:p>
            <a:r>
              <a:rPr lang="ru-RU" dirty="0"/>
              <a:t>куда мы двигаемся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27D7FC-F19D-C5F2-46EF-698CC47BE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16296" r="34166" b="18519"/>
          <a:stretch/>
        </p:blipFill>
        <p:spPr>
          <a:xfrm>
            <a:off x="533400" y="1600199"/>
            <a:ext cx="6781800" cy="41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latin typeface="Cambria"/>
                          <a:cs typeface="Cambria"/>
                        </a:rPr>
                        <a:t>Инд видео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735330" indent="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</a:tabLst>
                      </a:pP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lang="ru-RU" sz="2400" spc="-10" dirty="0">
                          <a:latin typeface="Cambria"/>
                          <a:cs typeface="Cambria"/>
                        </a:rPr>
                        <a:t>Чего не хватает в предыдущем примере? 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730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059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7A02DD-A1D2-BB8F-4F8C-CBC35664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33400"/>
            <a:ext cx="5219700" cy="53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15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Входной</a:t>
                      </a:r>
                      <a:r>
                        <a:rPr sz="4800" spc="-2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78230" marR="156083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Предобученные</a:t>
                      </a:r>
                      <a:r>
                        <a:rPr sz="24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векторные</a:t>
                      </a:r>
                      <a:r>
                        <a:rPr sz="24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представления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отдельных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pretrained</a:t>
                      </a:r>
                      <a:r>
                        <a:rPr sz="2400" i="1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embeddings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782320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One-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hot</a:t>
                      </a:r>
                      <a:r>
                        <a:rPr sz="2400" i="1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вектора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–&gt;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тогда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выучиваем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эмбеддинги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процессе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добавляем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специальный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–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projection/embedding</a:t>
                      </a:r>
                      <a:r>
                        <a:rPr sz="2400" i="1" spc="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layer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8908" y="1999095"/>
            <a:ext cx="3336925" cy="4037329"/>
            <a:chOff x="2348908" y="1999095"/>
            <a:chExt cx="3336925" cy="40373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8908" y="1999095"/>
              <a:ext cx="3178411" cy="28598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2112" y="4883650"/>
              <a:ext cx="3223324" cy="1152440"/>
            </a:xfrm>
            <a:prstGeom prst="rect">
              <a:avLst/>
            </a:prstGeom>
          </p:spPr>
        </p:pic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350"/>
                        </a:spcBef>
                        <a:tabLst>
                          <a:tab pos="3364865" algn="l"/>
                          <a:tab pos="6277610" algn="l"/>
                        </a:tabLst>
                      </a:pP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Нейронные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языковые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модели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R="1272540" algn="ctr">
                        <a:lnSpc>
                          <a:spcPct val="100000"/>
                        </a:lnSpc>
                        <a:spcBef>
                          <a:spcPts val="1505"/>
                        </a:spcBef>
                        <a:tabLst>
                          <a:tab pos="728345" algn="l"/>
                        </a:tabLst>
                      </a:pPr>
                      <a:r>
                        <a:rPr sz="3600" spc="-37" baseline="38194" dirty="0">
                          <a:solidFill>
                            <a:srgbClr val="008000"/>
                          </a:solidFill>
                          <a:latin typeface="Cambria"/>
                          <a:cs typeface="Cambria"/>
                        </a:rPr>
                        <a:t>mat</a:t>
                      </a:r>
                      <a:r>
                        <a:rPr sz="3600" baseline="38194" dirty="0">
                          <a:solidFill>
                            <a:srgbClr val="008000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10" dirty="0">
                          <a:solidFill>
                            <a:srgbClr val="008000"/>
                          </a:solidFill>
                          <a:latin typeface="Cambria"/>
                          <a:cs typeface="Cambria"/>
                        </a:rPr>
                        <a:t>floor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186170" marR="565150">
                        <a:lnSpc>
                          <a:spcPts val="2110"/>
                        </a:lnSpc>
                        <a:spcBef>
                          <a:spcPts val="160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Пытаемся максимизировать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186170" marR="1080770" indent="-1137285">
                        <a:lnSpc>
                          <a:spcPts val="2110"/>
                        </a:lnSpc>
                        <a:spcBef>
                          <a:spcPts val="75"/>
                        </a:spcBef>
                        <a:tabLst>
                          <a:tab pos="6186170" algn="l"/>
                        </a:tabLst>
                      </a:pPr>
                      <a:r>
                        <a:rPr sz="2700" spc="-75" baseline="6172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700" baseline="6172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вероятность правильного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186170">
                        <a:lnSpc>
                          <a:spcPts val="2150"/>
                        </a:lnSpc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слова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контексте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21906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h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750185" algn="r">
                        <a:lnSpc>
                          <a:spcPct val="10000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x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  <a:tabLst>
                          <a:tab pos="2346325" algn="l"/>
                          <a:tab pos="3582670" algn="l"/>
                          <a:tab pos="4649470" algn="l"/>
                        </a:tabLst>
                      </a:pPr>
                      <a:r>
                        <a:rPr sz="240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(The</a:t>
                      </a:r>
                      <a:r>
                        <a:rPr sz="2400" spc="-3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cat</a:t>
                      </a:r>
                      <a:r>
                        <a:rPr sz="2400" spc="-35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slept)</a:t>
                      </a:r>
                      <a:r>
                        <a:rPr sz="240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1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quietly</a:t>
                      </a:r>
                      <a:r>
                        <a:rPr sz="240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5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on</a:t>
                      </a:r>
                      <a:r>
                        <a:rPr sz="2400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5" dirty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0" dirty="0">
                          <a:latin typeface="Cambria"/>
                          <a:cs typeface="Cambria"/>
                        </a:rPr>
                        <a:t>Feed-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forward</a:t>
                      </a:r>
                      <a:r>
                        <a:rPr sz="48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LM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52755" marR="6976745">
                        <a:lnSpc>
                          <a:spcPts val="2090"/>
                        </a:lnSpc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Bengio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et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al. 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2003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452755" marR="6809740">
                        <a:lnSpc>
                          <a:spcPts val="2110"/>
                        </a:lnSpc>
                        <a:spcBef>
                          <a:spcPts val="10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objective: cross-entropy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421" y="1939988"/>
            <a:ext cx="5131142" cy="43191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C&amp;W</a:t>
                      </a:r>
                      <a:r>
                        <a:rPr sz="4800" spc="-1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model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35330" marR="5986145">
                        <a:lnSpc>
                          <a:spcPts val="2110"/>
                        </a:lnSpc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Collobert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&amp;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Weston 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2008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735330" marR="6043295">
                        <a:lnSpc>
                          <a:spcPts val="211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objective: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pairwise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ranking</a:t>
                      </a:r>
                      <a:r>
                        <a:rPr sz="18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criterion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1634" y="1683603"/>
            <a:ext cx="3725217" cy="467274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1352" y="3842677"/>
            <a:ext cx="177800" cy="12700"/>
          </a:xfrm>
          <a:custGeom>
            <a:avLst/>
            <a:gdLst/>
            <a:ahLst/>
            <a:cxnLst/>
            <a:rect l="l" t="t" r="r" b="b"/>
            <a:pathLst>
              <a:path w="177800" h="12700">
                <a:moveTo>
                  <a:pt x="177800" y="0"/>
                </a:moveTo>
                <a:lnTo>
                  <a:pt x="0" y="0"/>
                </a:lnTo>
                <a:lnTo>
                  <a:pt x="0" y="12700"/>
                </a:lnTo>
                <a:lnTo>
                  <a:pt x="177800" y="1270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2706" y="5271712"/>
            <a:ext cx="922655" cy="259079"/>
          </a:xfrm>
          <a:custGeom>
            <a:avLst/>
            <a:gdLst/>
            <a:ahLst/>
            <a:cxnLst/>
            <a:rect l="l" t="t" r="r" b="b"/>
            <a:pathLst>
              <a:path w="922654" h="259079">
                <a:moveTo>
                  <a:pt x="502654" y="2481"/>
                </a:moveTo>
                <a:lnTo>
                  <a:pt x="481644" y="2481"/>
                </a:lnTo>
                <a:lnTo>
                  <a:pt x="481644" y="256369"/>
                </a:lnTo>
                <a:lnTo>
                  <a:pt x="502654" y="256369"/>
                </a:lnTo>
                <a:lnTo>
                  <a:pt x="502654" y="2481"/>
                </a:lnTo>
                <a:close/>
              </a:path>
              <a:path w="922654" h="259079">
                <a:moveTo>
                  <a:pt x="839783" y="0"/>
                </a:moveTo>
                <a:lnTo>
                  <a:pt x="836099" y="10505"/>
                </a:lnTo>
                <a:lnTo>
                  <a:pt x="851081" y="17006"/>
                </a:lnTo>
                <a:lnTo>
                  <a:pt x="863964" y="26006"/>
                </a:lnTo>
                <a:lnTo>
                  <a:pt x="890124" y="67723"/>
                </a:lnTo>
                <a:lnTo>
                  <a:pt x="897764" y="106024"/>
                </a:lnTo>
                <a:lnTo>
                  <a:pt x="898719" y="128103"/>
                </a:lnTo>
                <a:lnTo>
                  <a:pt x="897760" y="150929"/>
                </a:lnTo>
                <a:lnTo>
                  <a:pt x="890086" y="190288"/>
                </a:lnTo>
                <a:lnTo>
                  <a:pt x="863981" y="232674"/>
                </a:lnTo>
                <a:lnTo>
                  <a:pt x="836509" y="248295"/>
                </a:lnTo>
                <a:lnTo>
                  <a:pt x="839783" y="258800"/>
                </a:lnTo>
                <a:lnTo>
                  <a:pt x="875083" y="242241"/>
                </a:lnTo>
                <a:lnTo>
                  <a:pt x="901038" y="213574"/>
                </a:lnTo>
                <a:lnTo>
                  <a:pt x="917000" y="175187"/>
                </a:lnTo>
                <a:lnTo>
                  <a:pt x="922320" y="129468"/>
                </a:lnTo>
                <a:lnTo>
                  <a:pt x="920986" y="105743"/>
                </a:lnTo>
                <a:lnTo>
                  <a:pt x="910311" y="63690"/>
                </a:lnTo>
                <a:lnTo>
                  <a:pt x="889140" y="29455"/>
                </a:lnTo>
                <a:lnTo>
                  <a:pt x="858546" y="6774"/>
                </a:lnTo>
                <a:lnTo>
                  <a:pt x="839783" y="0"/>
                </a:lnTo>
                <a:close/>
              </a:path>
              <a:path w="922654" h="259079">
                <a:moveTo>
                  <a:pt x="82538" y="0"/>
                </a:moveTo>
                <a:lnTo>
                  <a:pt x="47323" y="16593"/>
                </a:lnTo>
                <a:lnTo>
                  <a:pt x="21351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2" y="229421"/>
                </a:lnTo>
                <a:lnTo>
                  <a:pt x="82538" y="258800"/>
                </a:lnTo>
                <a:lnTo>
                  <a:pt x="85812" y="248295"/>
                </a:lnTo>
                <a:lnTo>
                  <a:pt x="71065" y="241763"/>
                </a:lnTo>
                <a:lnTo>
                  <a:pt x="58339" y="232674"/>
                </a:lnTo>
                <a:lnTo>
                  <a:pt x="32235" y="190288"/>
                </a:lnTo>
                <a:lnTo>
                  <a:pt x="24561" y="150929"/>
                </a:lnTo>
                <a:lnTo>
                  <a:pt x="23601" y="128103"/>
                </a:lnTo>
                <a:lnTo>
                  <a:pt x="24561" y="106024"/>
                </a:lnTo>
                <a:lnTo>
                  <a:pt x="32235" y="67723"/>
                </a:lnTo>
                <a:lnTo>
                  <a:pt x="58441" y="26006"/>
                </a:lnTo>
                <a:lnTo>
                  <a:pt x="86221" y="10505"/>
                </a:lnTo>
                <a:lnTo>
                  <a:pt x="82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4951" y="5392077"/>
            <a:ext cx="2171700" cy="12700"/>
          </a:xfrm>
          <a:custGeom>
            <a:avLst/>
            <a:gdLst/>
            <a:ahLst/>
            <a:cxnLst/>
            <a:rect l="l" t="t" r="r" b="b"/>
            <a:pathLst>
              <a:path w="2171700" h="12700">
                <a:moveTo>
                  <a:pt x="2171700" y="0"/>
                </a:moveTo>
                <a:lnTo>
                  <a:pt x="0" y="0"/>
                </a:lnTo>
                <a:lnTo>
                  <a:pt x="0" y="12700"/>
                </a:lnTo>
                <a:lnTo>
                  <a:pt x="2171700" y="12700"/>
                </a:lnTo>
                <a:lnTo>
                  <a:pt x="2171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90" dirty="0">
                          <a:latin typeface="Cambria"/>
                          <a:cs typeface="Cambria"/>
                        </a:rPr>
                        <a:t>Word2Vec</a:t>
                      </a:r>
                      <a:r>
                        <a:rPr sz="4800" spc="-1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480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5" dirty="0">
                          <a:latin typeface="Cambria"/>
                          <a:cs typeface="Cambria"/>
                        </a:rPr>
                        <a:t>т.з.</a:t>
                      </a:r>
                      <a:r>
                        <a:rPr sz="4800" spc="-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LM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39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Вместо</a:t>
                      </a:r>
                      <a:r>
                        <a:rPr sz="22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hidden</a:t>
                      </a:r>
                      <a:r>
                        <a:rPr sz="22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layer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используем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входной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эмбеддинг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Вместо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предыдущих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CBOW/skip-gram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44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spc="-10" dirty="0">
                          <a:latin typeface="Cambria"/>
                          <a:cs typeface="Cambria"/>
                        </a:rPr>
                        <a:t>Objective:</a:t>
                      </a:r>
                      <a:r>
                        <a:rPr sz="22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negative</a:t>
                      </a:r>
                      <a:r>
                        <a:rPr sz="22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log-likelihood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328422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50" dirty="0">
                          <a:latin typeface="Cambria Math"/>
                          <a:cs typeface="Cambria Math"/>
                        </a:rPr>
                        <a:t>𝑇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  <a:p>
                      <a:pPr marR="325120" algn="ctr">
                        <a:lnSpc>
                          <a:spcPts val="1550"/>
                        </a:lnSpc>
                        <a:spcBef>
                          <a:spcPts val="740"/>
                        </a:spcBef>
                        <a:tabLst>
                          <a:tab pos="2195830" algn="l"/>
                          <a:tab pos="2993390" algn="l"/>
                          <a:tab pos="4246245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𝐿𝑜𝑠𝑠</a:t>
                      </a:r>
                      <a:r>
                        <a:rPr sz="2200" spc="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1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200" spc="-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41666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300" spc="-82" baseline="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2290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2290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log</a:t>
                      </a:r>
                      <a:r>
                        <a:rPr sz="2200" spc="-1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25" dirty="0">
                          <a:latin typeface="Cambria Math"/>
                          <a:cs typeface="Cambria Math"/>
                        </a:rPr>
                        <a:t>𝑝(𝑤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|𝑤</a:t>
                      </a:r>
                      <a:r>
                        <a:rPr sz="2200" spc="2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)</a:t>
                      </a:r>
                      <a:endParaRPr sz="2200">
                        <a:latin typeface="Cambria Math"/>
                        <a:cs typeface="Cambria Math"/>
                      </a:endParaRPr>
                    </a:p>
                    <a:p>
                      <a:pPr marL="711200" algn="ctr">
                        <a:lnSpc>
                          <a:spcPts val="1550"/>
                        </a:lnSpc>
                        <a:tabLst>
                          <a:tab pos="3406140" algn="l"/>
                          <a:tab pos="4065270" algn="l"/>
                        </a:tabLst>
                      </a:pPr>
                      <a:r>
                        <a:rPr sz="3300" spc="-75" baseline="-25252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3300" baseline="-25252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600" spc="-25" dirty="0">
                          <a:latin typeface="Cambria Math"/>
                          <a:cs typeface="Cambria Math"/>
                        </a:rPr>
                        <a:t>𝑡+1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1600" spc="10" dirty="0">
                          <a:latin typeface="Cambria Math"/>
                          <a:cs typeface="Cambria Math"/>
                        </a:rPr>
                        <a:t>𝑡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  <a:p>
                      <a:pPr marL="31692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Cambria Math"/>
                          <a:cs typeface="Cambria Math"/>
                        </a:rPr>
                        <a:t>𝑡=1</a:t>
                      </a:r>
                      <a:r>
                        <a:rPr sz="1600" spc="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40" dirty="0">
                          <a:latin typeface="Cambria Math"/>
                          <a:cs typeface="Cambria Math"/>
                        </a:rPr>
                        <a:t>–𝑐≤j≤𝑐,j❜0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Финальная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формула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skip-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gram</a:t>
                      </a:r>
                      <a:r>
                        <a:rPr sz="22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из</a:t>
                      </a:r>
                      <a:r>
                        <a:rPr sz="22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статьи: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159510" algn="ctr">
                        <a:lnSpc>
                          <a:spcPts val="2210"/>
                        </a:lnSpc>
                        <a:spcBef>
                          <a:spcPts val="1485"/>
                        </a:spcBef>
                        <a:tabLst>
                          <a:tab pos="2269490" algn="l"/>
                          <a:tab pos="2665095" algn="l"/>
                        </a:tabLst>
                      </a:pPr>
                      <a:r>
                        <a:rPr sz="2200" spc="35" dirty="0">
                          <a:latin typeface="Cambria Math"/>
                          <a:cs typeface="Cambria Math"/>
                        </a:rPr>
                        <a:t>exp(𝑣</a:t>
                      </a:r>
                      <a:r>
                        <a:rPr sz="2400" spc="52" baseline="27777" dirty="0">
                          <a:latin typeface="Cambria Math"/>
                          <a:cs typeface="Cambria Math"/>
                        </a:rPr>
                        <a:t>′</a:t>
                      </a:r>
                      <a:r>
                        <a:rPr sz="2400" spc="52" baseline="39930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400" baseline="3993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𝑣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)</a:t>
                      </a:r>
                      <a:endParaRPr sz="2200">
                        <a:latin typeface="Cambria Math"/>
                        <a:cs typeface="Cambria Math"/>
                      </a:endParaRPr>
                    </a:p>
                    <a:p>
                      <a:pPr marR="737235" algn="ctr">
                        <a:lnSpc>
                          <a:spcPts val="1764"/>
                        </a:lnSpc>
                        <a:tabLst>
                          <a:tab pos="1207770" algn="l"/>
                          <a:tab pos="2560320" algn="l"/>
                          <a:tab pos="3013075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2200" spc="4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7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04" baseline="-15625" dirty="0">
                          <a:latin typeface="Cambria Math"/>
                          <a:cs typeface="Cambria Math"/>
                        </a:rPr>
                        <a:t>0</a:t>
                      </a:r>
                      <a:r>
                        <a:rPr sz="2400" spc="72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3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-52" baseline="-15625" dirty="0">
                          <a:latin typeface="Cambria Math"/>
                          <a:cs typeface="Cambria Math"/>
                        </a:rPr>
                        <a:t>𝐼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352" baseline="45138" dirty="0">
                          <a:latin typeface="Cambria Math"/>
                          <a:cs typeface="Cambria Math"/>
                        </a:rPr>
                        <a:t>w</a:t>
                      </a:r>
                      <a:r>
                        <a:rPr sz="1950" spc="352" baseline="42735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1950" baseline="42735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60" baseline="45138" dirty="0">
                          <a:latin typeface="Cambria Math"/>
                          <a:cs typeface="Cambria Math"/>
                        </a:rPr>
                        <a:t>w</a:t>
                      </a:r>
                      <a:r>
                        <a:rPr sz="1950" spc="60" baseline="42735" dirty="0">
                          <a:latin typeface="Cambria Math"/>
                          <a:cs typeface="Cambria Math"/>
                        </a:rPr>
                        <a:t>𝐼</a:t>
                      </a:r>
                      <a:endParaRPr sz="1950" baseline="42735">
                        <a:latin typeface="Cambria Math"/>
                        <a:cs typeface="Cambria Math"/>
                      </a:endParaRPr>
                    </a:p>
                    <a:p>
                      <a:pPr marL="1160145" algn="ctr">
                        <a:lnSpc>
                          <a:spcPts val="1450"/>
                        </a:lnSpc>
                        <a:tabLst>
                          <a:tab pos="1841500" algn="l"/>
                          <a:tab pos="3213100" algn="l"/>
                        </a:tabLst>
                      </a:pPr>
                      <a:r>
                        <a:rPr sz="3300" spc="-37" baseline="2525" dirty="0">
                          <a:latin typeface="Cambria Math"/>
                          <a:cs typeface="Cambria Math"/>
                        </a:rPr>
                        <a:t>∑</a:t>
                      </a:r>
                      <a:r>
                        <a:rPr sz="2400" spc="-37" baseline="29513" dirty="0">
                          <a:latin typeface="Cambria Math"/>
                          <a:cs typeface="Cambria Math"/>
                        </a:rPr>
                        <a:t>𝑉</a:t>
                      </a:r>
                      <a:r>
                        <a:rPr sz="2400" baseline="29513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45" dirty="0">
                          <a:latin typeface="Cambria Math"/>
                          <a:cs typeface="Cambria Math"/>
                        </a:rPr>
                        <a:t>exp(𝑣</a:t>
                      </a:r>
                      <a:r>
                        <a:rPr sz="2400" spc="67" baseline="22569" dirty="0">
                          <a:latin typeface="Cambria Math"/>
                          <a:cs typeface="Cambria Math"/>
                        </a:rPr>
                        <a:t>′</a:t>
                      </a:r>
                      <a:r>
                        <a:rPr sz="2400" spc="67" baseline="34722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400" spc="172" baseline="34722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𝑣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50" dirty="0">
                          <a:latin typeface="Cambria Math"/>
                          <a:cs typeface="Cambria Math"/>
                        </a:rPr>
                        <a:t>)</a:t>
                      </a:r>
                      <a:endParaRPr sz="2200">
                        <a:latin typeface="Cambria Math"/>
                        <a:cs typeface="Cambria Math"/>
                      </a:endParaRPr>
                    </a:p>
                    <a:p>
                      <a:pPr marL="1219835" algn="ctr">
                        <a:lnSpc>
                          <a:spcPts val="1175"/>
                        </a:lnSpc>
                        <a:tabLst>
                          <a:tab pos="2496820" algn="l"/>
                          <a:tab pos="2816225" algn="l"/>
                        </a:tabLst>
                      </a:pPr>
                      <a:r>
                        <a:rPr sz="1600" spc="-25" dirty="0">
                          <a:latin typeface="Cambria Math"/>
                          <a:cs typeface="Cambria Math"/>
                        </a:rPr>
                        <a:t>w=1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15" baseline="3472" dirty="0">
                          <a:latin typeface="Cambria Math"/>
                          <a:cs typeface="Cambria Math"/>
                        </a:rPr>
                        <a:t>w</a:t>
                      </a:r>
                      <a:r>
                        <a:rPr sz="2400" baseline="3472" dirty="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400" spc="60" baseline="3472" dirty="0">
                          <a:latin typeface="Cambria Math"/>
                          <a:cs typeface="Cambria Math"/>
                        </a:rPr>
                        <a:t>w</a:t>
                      </a:r>
                      <a:r>
                        <a:rPr sz="1950" spc="60" baseline="-8547" dirty="0">
                          <a:latin typeface="Cambria Math"/>
                          <a:cs typeface="Cambria Math"/>
                        </a:rPr>
                        <a:t>𝐼</a:t>
                      </a:r>
                      <a:endParaRPr sz="1950" baseline="-8547">
                        <a:latin typeface="Cambria Math"/>
                        <a:cs typeface="Cambria Math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-Hot encoded columns of the dataset ">
            <a:extLst>
              <a:ext uri="{FF2B5EF4-FFF2-40B4-BE49-F238E27FC236}">
                <a16:creationId xmlns:a16="http://schemas.microsoft.com/office/drawing/2014/main" id="{C00C8D20-E05E-873D-DDE9-F14641BF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81" y="1219200"/>
            <a:ext cx="6235637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13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Обучение</a:t>
                      </a:r>
                      <a:r>
                        <a:rPr sz="4800" spc="-1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эмбеддингов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338135" y="1728449"/>
            <a:ext cx="8480425" cy="4655820"/>
            <a:chOff x="338135" y="1728449"/>
            <a:chExt cx="8480425" cy="4655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135" y="1791479"/>
              <a:ext cx="6943725" cy="45924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74419" y="1728449"/>
              <a:ext cx="1007110" cy="111760"/>
            </a:xfrm>
            <a:custGeom>
              <a:avLst/>
              <a:gdLst/>
              <a:ahLst/>
              <a:cxnLst/>
              <a:rect l="l" t="t" r="r" b="b"/>
              <a:pathLst>
                <a:path w="1007110" h="111760">
                  <a:moveTo>
                    <a:pt x="63837" y="50583"/>
                  </a:moveTo>
                  <a:lnTo>
                    <a:pt x="59030" y="51120"/>
                  </a:lnTo>
                  <a:lnTo>
                    <a:pt x="54221" y="53270"/>
                  </a:lnTo>
                  <a:lnTo>
                    <a:pt x="50417" y="56652"/>
                  </a:lnTo>
                  <a:lnTo>
                    <a:pt x="37007" y="61893"/>
                  </a:lnTo>
                  <a:lnTo>
                    <a:pt x="20282" y="63858"/>
                  </a:lnTo>
                  <a:lnTo>
                    <a:pt x="8775" y="69173"/>
                  </a:lnTo>
                  <a:lnTo>
                    <a:pt x="2132" y="77045"/>
                  </a:lnTo>
                  <a:lnTo>
                    <a:pt x="0" y="86680"/>
                  </a:lnTo>
                  <a:lnTo>
                    <a:pt x="1947" y="96308"/>
                  </a:lnTo>
                  <a:lnTo>
                    <a:pt x="7249" y="104170"/>
                  </a:lnTo>
                  <a:lnTo>
                    <a:pt x="15112" y="109473"/>
                  </a:lnTo>
                  <a:lnTo>
                    <a:pt x="24739" y="111419"/>
                  </a:lnTo>
                  <a:lnTo>
                    <a:pt x="44786" y="111419"/>
                  </a:lnTo>
                  <a:lnTo>
                    <a:pt x="48922" y="110347"/>
                  </a:lnTo>
                  <a:lnTo>
                    <a:pt x="52599" y="108305"/>
                  </a:lnTo>
                  <a:lnTo>
                    <a:pt x="67191" y="104246"/>
                  </a:lnTo>
                  <a:lnTo>
                    <a:pt x="77224" y="98784"/>
                  </a:lnTo>
                  <a:lnTo>
                    <a:pt x="78708" y="97732"/>
                  </a:lnTo>
                  <a:lnTo>
                    <a:pt x="80063" y="96528"/>
                  </a:lnTo>
                  <a:lnTo>
                    <a:pt x="85147" y="95519"/>
                  </a:lnTo>
                  <a:lnTo>
                    <a:pt x="89923" y="93649"/>
                  </a:lnTo>
                  <a:lnTo>
                    <a:pt x="93841" y="90516"/>
                  </a:lnTo>
                  <a:lnTo>
                    <a:pt x="107269" y="87660"/>
                  </a:lnTo>
                  <a:lnTo>
                    <a:pt x="115694" y="85746"/>
                  </a:lnTo>
                  <a:lnTo>
                    <a:pt x="118516" y="84913"/>
                  </a:lnTo>
                  <a:lnTo>
                    <a:pt x="121128" y="83606"/>
                  </a:lnTo>
                  <a:lnTo>
                    <a:pt x="134679" y="78065"/>
                  </a:lnTo>
                  <a:lnTo>
                    <a:pt x="144119" y="76067"/>
                  </a:lnTo>
                  <a:lnTo>
                    <a:pt x="146588" y="75399"/>
                  </a:lnTo>
                  <a:lnTo>
                    <a:pt x="148911" y="74367"/>
                  </a:lnTo>
                  <a:lnTo>
                    <a:pt x="162528" y="69207"/>
                  </a:lnTo>
                  <a:lnTo>
                    <a:pt x="221502" y="69207"/>
                  </a:lnTo>
                  <a:lnTo>
                    <a:pt x="228860" y="68579"/>
                  </a:lnTo>
                  <a:lnTo>
                    <a:pt x="342842" y="68579"/>
                  </a:lnTo>
                  <a:lnTo>
                    <a:pt x="346266" y="67853"/>
                  </a:lnTo>
                  <a:lnTo>
                    <a:pt x="349431" y="66446"/>
                  </a:lnTo>
                  <a:lnTo>
                    <a:pt x="355803" y="65340"/>
                  </a:lnTo>
                  <a:lnTo>
                    <a:pt x="359227" y="64613"/>
                  </a:lnTo>
                  <a:lnTo>
                    <a:pt x="362391" y="63206"/>
                  </a:lnTo>
                  <a:lnTo>
                    <a:pt x="372670" y="62087"/>
                  </a:lnTo>
                  <a:lnTo>
                    <a:pt x="379590" y="60468"/>
                  </a:lnTo>
                  <a:lnTo>
                    <a:pt x="376289" y="60468"/>
                  </a:lnTo>
                  <a:lnTo>
                    <a:pt x="380007" y="58860"/>
                  </a:lnTo>
                  <a:lnTo>
                    <a:pt x="377899" y="58860"/>
                  </a:lnTo>
                  <a:lnTo>
                    <a:pt x="383286" y="57289"/>
                  </a:lnTo>
                  <a:lnTo>
                    <a:pt x="52599" y="57289"/>
                  </a:lnTo>
                  <a:lnTo>
                    <a:pt x="63837" y="50583"/>
                  </a:lnTo>
                  <a:close/>
                </a:path>
                <a:path w="1007110" h="111760">
                  <a:moveTo>
                    <a:pt x="957981" y="98158"/>
                  </a:moveTo>
                  <a:lnTo>
                    <a:pt x="959531" y="99399"/>
                  </a:lnTo>
                  <a:lnTo>
                    <a:pt x="963662" y="101185"/>
                  </a:lnTo>
                  <a:lnTo>
                    <a:pt x="968039" y="101810"/>
                  </a:lnTo>
                  <a:lnTo>
                    <a:pt x="981980" y="103499"/>
                  </a:lnTo>
                  <a:lnTo>
                    <a:pt x="991613" y="101551"/>
                  </a:lnTo>
                  <a:lnTo>
                    <a:pt x="992993" y="100619"/>
                  </a:lnTo>
                  <a:lnTo>
                    <a:pt x="969740" y="100619"/>
                  </a:lnTo>
                  <a:lnTo>
                    <a:pt x="957981" y="98158"/>
                  </a:lnTo>
                  <a:close/>
                </a:path>
                <a:path w="1007110" h="111760">
                  <a:moveTo>
                    <a:pt x="954279" y="95196"/>
                  </a:moveTo>
                  <a:lnTo>
                    <a:pt x="957981" y="98158"/>
                  </a:lnTo>
                  <a:lnTo>
                    <a:pt x="969740" y="100619"/>
                  </a:lnTo>
                  <a:lnTo>
                    <a:pt x="954279" y="95196"/>
                  </a:lnTo>
                  <a:close/>
                </a:path>
                <a:path w="1007110" h="111760">
                  <a:moveTo>
                    <a:pt x="1000183" y="95196"/>
                  </a:moveTo>
                  <a:lnTo>
                    <a:pt x="954279" y="95196"/>
                  </a:lnTo>
                  <a:lnTo>
                    <a:pt x="969740" y="100619"/>
                  </a:lnTo>
                  <a:lnTo>
                    <a:pt x="992993" y="100619"/>
                  </a:lnTo>
                  <a:lnTo>
                    <a:pt x="999477" y="96243"/>
                  </a:lnTo>
                  <a:lnTo>
                    <a:pt x="1000183" y="95196"/>
                  </a:lnTo>
                  <a:close/>
                </a:path>
                <a:path w="1007110" h="111760">
                  <a:moveTo>
                    <a:pt x="909967" y="89771"/>
                  </a:moveTo>
                  <a:lnTo>
                    <a:pt x="914256" y="91582"/>
                  </a:lnTo>
                  <a:lnTo>
                    <a:pt x="918790" y="92148"/>
                  </a:lnTo>
                  <a:lnTo>
                    <a:pt x="915466" y="92227"/>
                  </a:lnTo>
                  <a:lnTo>
                    <a:pt x="920920" y="94140"/>
                  </a:lnTo>
                  <a:lnTo>
                    <a:pt x="926539" y="94140"/>
                  </a:lnTo>
                  <a:lnTo>
                    <a:pt x="933563" y="94273"/>
                  </a:lnTo>
                  <a:lnTo>
                    <a:pt x="936384" y="95106"/>
                  </a:lnTo>
                  <a:lnTo>
                    <a:pt x="939286" y="95429"/>
                  </a:lnTo>
                  <a:lnTo>
                    <a:pt x="954260" y="97379"/>
                  </a:lnTo>
                  <a:lnTo>
                    <a:pt x="957981" y="98158"/>
                  </a:lnTo>
                  <a:lnTo>
                    <a:pt x="954279" y="95196"/>
                  </a:lnTo>
                  <a:lnTo>
                    <a:pt x="1000183" y="95196"/>
                  </a:lnTo>
                  <a:lnTo>
                    <a:pt x="1003077" y="90900"/>
                  </a:lnTo>
                  <a:lnTo>
                    <a:pt x="917180" y="90900"/>
                  </a:lnTo>
                  <a:lnTo>
                    <a:pt x="909967" y="89771"/>
                  </a:lnTo>
                  <a:close/>
                </a:path>
                <a:path w="1007110" h="111760">
                  <a:moveTo>
                    <a:pt x="899386" y="85555"/>
                  </a:moveTo>
                  <a:lnTo>
                    <a:pt x="900606" y="86531"/>
                  </a:lnTo>
                  <a:lnTo>
                    <a:pt x="904896" y="88342"/>
                  </a:lnTo>
                  <a:lnTo>
                    <a:pt x="909430" y="88908"/>
                  </a:lnTo>
                  <a:lnTo>
                    <a:pt x="906106" y="88987"/>
                  </a:lnTo>
                  <a:lnTo>
                    <a:pt x="911560" y="90900"/>
                  </a:lnTo>
                  <a:lnTo>
                    <a:pt x="912641" y="90900"/>
                  </a:lnTo>
                  <a:lnTo>
                    <a:pt x="909967" y="89771"/>
                  </a:lnTo>
                  <a:lnTo>
                    <a:pt x="1003837" y="89771"/>
                  </a:lnTo>
                  <a:lnTo>
                    <a:pt x="1004784" y="88342"/>
                  </a:lnTo>
                  <a:lnTo>
                    <a:pt x="1004922" y="87660"/>
                  </a:lnTo>
                  <a:lnTo>
                    <a:pt x="910700" y="87660"/>
                  </a:lnTo>
                  <a:lnTo>
                    <a:pt x="899386" y="85555"/>
                  </a:lnTo>
                  <a:close/>
                </a:path>
                <a:path w="1007110" h="111760">
                  <a:moveTo>
                    <a:pt x="1003837" y="89771"/>
                  </a:moveTo>
                  <a:lnTo>
                    <a:pt x="909967" y="89771"/>
                  </a:lnTo>
                  <a:lnTo>
                    <a:pt x="917180" y="90900"/>
                  </a:lnTo>
                  <a:lnTo>
                    <a:pt x="1003077" y="90900"/>
                  </a:lnTo>
                  <a:lnTo>
                    <a:pt x="1003837" y="89771"/>
                  </a:lnTo>
                  <a:close/>
                </a:path>
                <a:path w="1007110" h="111760">
                  <a:moveTo>
                    <a:pt x="895239" y="82236"/>
                  </a:moveTo>
                  <a:lnTo>
                    <a:pt x="899386" y="85555"/>
                  </a:lnTo>
                  <a:lnTo>
                    <a:pt x="910700" y="87660"/>
                  </a:lnTo>
                  <a:lnTo>
                    <a:pt x="895239" y="82236"/>
                  </a:lnTo>
                  <a:close/>
                </a:path>
                <a:path w="1007110" h="111760">
                  <a:moveTo>
                    <a:pt x="1006014" y="82236"/>
                  </a:moveTo>
                  <a:lnTo>
                    <a:pt x="895239" y="82236"/>
                  </a:lnTo>
                  <a:lnTo>
                    <a:pt x="910700" y="87660"/>
                  </a:lnTo>
                  <a:lnTo>
                    <a:pt x="1004922" y="87660"/>
                  </a:lnTo>
                  <a:lnTo>
                    <a:pt x="1006014" y="82236"/>
                  </a:lnTo>
                  <a:close/>
                </a:path>
                <a:path w="1007110" h="111760">
                  <a:moveTo>
                    <a:pt x="818640" y="69573"/>
                  </a:moveTo>
                  <a:lnTo>
                    <a:pt x="824936" y="72180"/>
                  </a:lnTo>
                  <a:lnTo>
                    <a:pt x="831499" y="72180"/>
                  </a:lnTo>
                  <a:lnTo>
                    <a:pt x="833761" y="72812"/>
                  </a:lnTo>
                  <a:lnTo>
                    <a:pt x="840055" y="75420"/>
                  </a:lnTo>
                  <a:lnTo>
                    <a:pt x="846620" y="75420"/>
                  </a:lnTo>
                  <a:lnTo>
                    <a:pt x="858093" y="77572"/>
                  </a:lnTo>
                  <a:lnTo>
                    <a:pt x="861517" y="78300"/>
                  </a:lnTo>
                  <a:lnTo>
                    <a:pt x="864980" y="78300"/>
                  </a:lnTo>
                  <a:lnTo>
                    <a:pt x="869027" y="79627"/>
                  </a:lnTo>
                  <a:lnTo>
                    <a:pt x="874480" y="81540"/>
                  </a:lnTo>
                  <a:lnTo>
                    <a:pt x="880099" y="81540"/>
                  </a:lnTo>
                  <a:lnTo>
                    <a:pt x="887587" y="83886"/>
                  </a:lnTo>
                  <a:lnTo>
                    <a:pt x="891377" y="84780"/>
                  </a:lnTo>
                  <a:lnTo>
                    <a:pt x="895220" y="84780"/>
                  </a:lnTo>
                  <a:lnTo>
                    <a:pt x="899386" y="85555"/>
                  </a:lnTo>
                  <a:lnTo>
                    <a:pt x="895239" y="82236"/>
                  </a:lnTo>
                  <a:lnTo>
                    <a:pt x="1006014" y="82236"/>
                  </a:lnTo>
                  <a:lnTo>
                    <a:pt x="1006718" y="78739"/>
                  </a:lnTo>
                  <a:lnTo>
                    <a:pt x="1004917" y="69828"/>
                  </a:lnTo>
                  <a:lnTo>
                    <a:pt x="823749" y="69828"/>
                  </a:lnTo>
                  <a:lnTo>
                    <a:pt x="818640" y="69573"/>
                  </a:lnTo>
                  <a:close/>
                </a:path>
                <a:path w="1007110" h="111760">
                  <a:moveTo>
                    <a:pt x="221502" y="69207"/>
                  </a:moveTo>
                  <a:lnTo>
                    <a:pt x="162528" y="69207"/>
                  </a:lnTo>
                  <a:lnTo>
                    <a:pt x="176659" y="71819"/>
                  </a:lnTo>
                  <a:lnTo>
                    <a:pt x="209283" y="71819"/>
                  </a:lnTo>
                  <a:lnTo>
                    <a:pt x="212707" y="71093"/>
                  </a:lnTo>
                  <a:lnTo>
                    <a:pt x="215872" y="69687"/>
                  </a:lnTo>
                  <a:lnTo>
                    <a:pt x="221502" y="69207"/>
                  </a:lnTo>
                  <a:close/>
                </a:path>
                <a:path w="1007110" h="111760">
                  <a:moveTo>
                    <a:pt x="814927" y="67450"/>
                  </a:moveTo>
                  <a:lnTo>
                    <a:pt x="819216" y="69261"/>
                  </a:lnTo>
                  <a:lnTo>
                    <a:pt x="823749" y="69828"/>
                  </a:lnTo>
                  <a:lnTo>
                    <a:pt x="1004917" y="69828"/>
                  </a:lnTo>
                  <a:lnTo>
                    <a:pt x="1004772" y="69111"/>
                  </a:lnTo>
                  <a:lnTo>
                    <a:pt x="1004413" y="68579"/>
                  </a:lnTo>
                  <a:lnTo>
                    <a:pt x="822139" y="68579"/>
                  </a:lnTo>
                  <a:lnTo>
                    <a:pt x="814927" y="67450"/>
                  </a:lnTo>
                  <a:close/>
                </a:path>
                <a:path w="1007110" h="111760">
                  <a:moveTo>
                    <a:pt x="778200" y="55247"/>
                  </a:moveTo>
                  <a:lnTo>
                    <a:pt x="781085" y="57811"/>
                  </a:lnTo>
                  <a:lnTo>
                    <a:pt x="785876" y="59942"/>
                  </a:lnTo>
                  <a:lnTo>
                    <a:pt x="790967" y="60509"/>
                  </a:lnTo>
                  <a:lnTo>
                    <a:pt x="806806" y="63748"/>
                  </a:lnTo>
                  <a:lnTo>
                    <a:pt x="811067" y="66667"/>
                  </a:lnTo>
                  <a:lnTo>
                    <a:pt x="816519" y="68579"/>
                  </a:lnTo>
                  <a:lnTo>
                    <a:pt x="817600" y="68579"/>
                  </a:lnTo>
                  <a:lnTo>
                    <a:pt x="814927" y="67450"/>
                  </a:lnTo>
                  <a:lnTo>
                    <a:pt x="1003652" y="67450"/>
                  </a:lnTo>
                  <a:lnTo>
                    <a:pt x="999470" y="61249"/>
                  </a:lnTo>
                  <a:lnTo>
                    <a:pt x="994101" y="57628"/>
                  </a:lnTo>
                  <a:lnTo>
                    <a:pt x="787726" y="57628"/>
                  </a:lnTo>
                  <a:lnTo>
                    <a:pt x="778200" y="55247"/>
                  </a:lnTo>
                  <a:close/>
                </a:path>
                <a:path w="1007110" h="111760">
                  <a:moveTo>
                    <a:pt x="1003652" y="67450"/>
                  </a:moveTo>
                  <a:lnTo>
                    <a:pt x="814927" y="67450"/>
                  </a:lnTo>
                  <a:lnTo>
                    <a:pt x="822139" y="68579"/>
                  </a:lnTo>
                  <a:lnTo>
                    <a:pt x="1004413" y="68579"/>
                  </a:lnTo>
                  <a:lnTo>
                    <a:pt x="1003652" y="67450"/>
                  </a:lnTo>
                  <a:close/>
                </a:path>
                <a:path w="1007110" h="111760">
                  <a:moveTo>
                    <a:pt x="387904" y="55943"/>
                  </a:moveTo>
                  <a:lnTo>
                    <a:pt x="384374" y="56972"/>
                  </a:lnTo>
                  <a:lnTo>
                    <a:pt x="376289" y="60468"/>
                  </a:lnTo>
                  <a:lnTo>
                    <a:pt x="381171" y="59858"/>
                  </a:lnTo>
                  <a:lnTo>
                    <a:pt x="385364" y="57959"/>
                  </a:lnTo>
                  <a:lnTo>
                    <a:pt x="387904" y="55943"/>
                  </a:lnTo>
                  <a:close/>
                </a:path>
                <a:path w="1007110" h="111760">
                  <a:moveTo>
                    <a:pt x="381171" y="59858"/>
                  </a:moveTo>
                  <a:lnTo>
                    <a:pt x="376289" y="60468"/>
                  </a:lnTo>
                  <a:lnTo>
                    <a:pt x="379590" y="60468"/>
                  </a:lnTo>
                  <a:lnTo>
                    <a:pt x="380078" y="60354"/>
                  </a:lnTo>
                  <a:lnTo>
                    <a:pt x="381171" y="59858"/>
                  </a:lnTo>
                  <a:close/>
                </a:path>
                <a:path w="1007110" h="111760">
                  <a:moveTo>
                    <a:pt x="391561" y="54876"/>
                  </a:moveTo>
                  <a:lnTo>
                    <a:pt x="387899" y="55947"/>
                  </a:lnTo>
                  <a:lnTo>
                    <a:pt x="385364" y="57959"/>
                  </a:lnTo>
                  <a:lnTo>
                    <a:pt x="381171" y="59858"/>
                  </a:lnTo>
                  <a:lnTo>
                    <a:pt x="383703" y="59542"/>
                  </a:lnTo>
                  <a:lnTo>
                    <a:pt x="387992" y="57731"/>
                  </a:lnTo>
                  <a:lnTo>
                    <a:pt x="391561" y="54876"/>
                  </a:lnTo>
                  <a:close/>
                </a:path>
                <a:path w="1007110" h="111760">
                  <a:moveTo>
                    <a:pt x="384374" y="56972"/>
                  </a:moveTo>
                  <a:lnTo>
                    <a:pt x="377899" y="58860"/>
                  </a:lnTo>
                  <a:lnTo>
                    <a:pt x="380007" y="58860"/>
                  </a:lnTo>
                  <a:lnTo>
                    <a:pt x="384374" y="56972"/>
                  </a:lnTo>
                  <a:close/>
                </a:path>
                <a:path w="1007110" h="111760">
                  <a:moveTo>
                    <a:pt x="406921" y="54876"/>
                  </a:moveTo>
                  <a:lnTo>
                    <a:pt x="391561" y="54876"/>
                  </a:lnTo>
                  <a:lnTo>
                    <a:pt x="387992" y="57731"/>
                  </a:lnTo>
                  <a:lnTo>
                    <a:pt x="385318" y="58860"/>
                  </a:lnTo>
                  <a:lnTo>
                    <a:pt x="390860" y="58860"/>
                  </a:lnTo>
                  <a:lnTo>
                    <a:pt x="404152" y="55286"/>
                  </a:lnTo>
                  <a:lnTo>
                    <a:pt x="406921" y="54876"/>
                  </a:lnTo>
                  <a:close/>
                </a:path>
                <a:path w="1007110" h="111760">
                  <a:moveTo>
                    <a:pt x="774016" y="51528"/>
                  </a:moveTo>
                  <a:lnTo>
                    <a:pt x="778200" y="55247"/>
                  </a:lnTo>
                  <a:lnTo>
                    <a:pt x="787726" y="57628"/>
                  </a:lnTo>
                  <a:lnTo>
                    <a:pt x="774016" y="51528"/>
                  </a:lnTo>
                  <a:close/>
                </a:path>
                <a:path w="1007110" h="111760">
                  <a:moveTo>
                    <a:pt x="969006" y="51528"/>
                  </a:moveTo>
                  <a:lnTo>
                    <a:pt x="774016" y="51528"/>
                  </a:lnTo>
                  <a:lnTo>
                    <a:pt x="787726" y="57628"/>
                  </a:lnTo>
                  <a:lnTo>
                    <a:pt x="994101" y="57628"/>
                  </a:lnTo>
                  <a:lnTo>
                    <a:pt x="991585" y="55943"/>
                  </a:lnTo>
                  <a:lnTo>
                    <a:pt x="981980" y="54000"/>
                  </a:lnTo>
                  <a:lnTo>
                    <a:pt x="969006" y="51528"/>
                  </a:lnTo>
                  <a:close/>
                </a:path>
                <a:path w="1007110" h="111760">
                  <a:moveTo>
                    <a:pt x="67367" y="50191"/>
                  </a:moveTo>
                  <a:lnTo>
                    <a:pt x="63837" y="50583"/>
                  </a:lnTo>
                  <a:lnTo>
                    <a:pt x="52599" y="57289"/>
                  </a:lnTo>
                  <a:lnTo>
                    <a:pt x="67367" y="50191"/>
                  </a:lnTo>
                  <a:close/>
                </a:path>
                <a:path w="1007110" h="111760">
                  <a:moveTo>
                    <a:pt x="451502" y="50191"/>
                  </a:moveTo>
                  <a:lnTo>
                    <a:pt x="67367" y="50191"/>
                  </a:lnTo>
                  <a:lnTo>
                    <a:pt x="52599" y="57289"/>
                  </a:lnTo>
                  <a:lnTo>
                    <a:pt x="383286" y="57289"/>
                  </a:lnTo>
                  <a:lnTo>
                    <a:pt x="384374" y="56972"/>
                  </a:lnTo>
                  <a:lnTo>
                    <a:pt x="389280" y="54851"/>
                  </a:lnTo>
                  <a:lnTo>
                    <a:pt x="407092" y="54851"/>
                  </a:lnTo>
                  <a:lnTo>
                    <a:pt x="417766" y="53270"/>
                  </a:lnTo>
                  <a:lnTo>
                    <a:pt x="432259" y="52740"/>
                  </a:lnTo>
                  <a:lnTo>
                    <a:pt x="438962" y="52740"/>
                  </a:lnTo>
                  <a:lnTo>
                    <a:pt x="442387" y="52012"/>
                  </a:lnTo>
                  <a:lnTo>
                    <a:pt x="445551" y="50606"/>
                  </a:lnTo>
                  <a:lnTo>
                    <a:pt x="451502" y="50191"/>
                  </a:lnTo>
                  <a:close/>
                </a:path>
                <a:path w="1007110" h="111760">
                  <a:moveTo>
                    <a:pt x="389280" y="54851"/>
                  </a:moveTo>
                  <a:lnTo>
                    <a:pt x="384374" y="56972"/>
                  </a:lnTo>
                  <a:lnTo>
                    <a:pt x="387904" y="55943"/>
                  </a:lnTo>
                  <a:lnTo>
                    <a:pt x="389280" y="54851"/>
                  </a:lnTo>
                  <a:close/>
                </a:path>
                <a:path w="1007110" h="111760">
                  <a:moveTo>
                    <a:pt x="407092" y="54851"/>
                  </a:moveTo>
                  <a:lnTo>
                    <a:pt x="389280" y="54851"/>
                  </a:lnTo>
                  <a:lnTo>
                    <a:pt x="387904" y="55943"/>
                  </a:lnTo>
                  <a:lnTo>
                    <a:pt x="391561" y="54876"/>
                  </a:lnTo>
                  <a:lnTo>
                    <a:pt x="406921" y="54876"/>
                  </a:lnTo>
                  <a:lnTo>
                    <a:pt x="407092" y="54851"/>
                  </a:lnTo>
                  <a:close/>
                </a:path>
                <a:path w="1007110" h="111760">
                  <a:moveTo>
                    <a:pt x="959116" y="49499"/>
                  </a:moveTo>
                  <a:lnTo>
                    <a:pt x="742939" y="49499"/>
                  </a:lnTo>
                  <a:lnTo>
                    <a:pt x="756790" y="51108"/>
                  </a:lnTo>
                  <a:lnTo>
                    <a:pt x="751387" y="51108"/>
                  </a:lnTo>
                  <a:lnTo>
                    <a:pt x="756039" y="52740"/>
                  </a:lnTo>
                  <a:lnTo>
                    <a:pt x="761659" y="52740"/>
                  </a:lnTo>
                  <a:lnTo>
                    <a:pt x="774767" y="54389"/>
                  </a:lnTo>
                  <a:lnTo>
                    <a:pt x="778200" y="55247"/>
                  </a:lnTo>
                  <a:lnTo>
                    <a:pt x="774016" y="51528"/>
                  </a:lnTo>
                  <a:lnTo>
                    <a:pt x="969006" y="51528"/>
                  </a:lnTo>
                  <a:lnTo>
                    <a:pt x="966805" y="51108"/>
                  </a:lnTo>
                  <a:lnTo>
                    <a:pt x="756790" y="51108"/>
                  </a:lnTo>
                  <a:lnTo>
                    <a:pt x="750587" y="50827"/>
                  </a:lnTo>
                  <a:lnTo>
                    <a:pt x="965464" y="50827"/>
                  </a:lnTo>
                  <a:lnTo>
                    <a:pt x="959116" y="49499"/>
                  </a:lnTo>
                  <a:close/>
                </a:path>
                <a:path w="1007110" h="111760">
                  <a:moveTo>
                    <a:pt x="186380" y="22320"/>
                  </a:moveTo>
                  <a:lnTo>
                    <a:pt x="147617" y="22320"/>
                  </a:lnTo>
                  <a:lnTo>
                    <a:pt x="143828" y="23215"/>
                  </a:lnTo>
                  <a:lnTo>
                    <a:pt x="140392" y="24933"/>
                  </a:lnTo>
                  <a:lnTo>
                    <a:pt x="130360" y="27792"/>
                  </a:lnTo>
                  <a:lnTo>
                    <a:pt x="127891" y="28460"/>
                  </a:lnTo>
                  <a:lnTo>
                    <a:pt x="125568" y="29493"/>
                  </a:lnTo>
                  <a:lnTo>
                    <a:pt x="110639" y="34795"/>
                  </a:lnTo>
                  <a:lnTo>
                    <a:pt x="101559" y="37511"/>
                  </a:lnTo>
                  <a:lnTo>
                    <a:pt x="99091" y="38181"/>
                  </a:lnTo>
                  <a:lnTo>
                    <a:pt x="96767" y="39213"/>
                  </a:lnTo>
                  <a:lnTo>
                    <a:pt x="83808" y="43893"/>
                  </a:lnTo>
                  <a:lnTo>
                    <a:pt x="75213" y="43981"/>
                  </a:lnTo>
                  <a:lnTo>
                    <a:pt x="70435" y="45850"/>
                  </a:lnTo>
                  <a:lnTo>
                    <a:pt x="66518" y="48983"/>
                  </a:lnTo>
                  <a:lnTo>
                    <a:pt x="63837" y="50583"/>
                  </a:lnTo>
                  <a:lnTo>
                    <a:pt x="67367" y="50191"/>
                  </a:lnTo>
                  <a:lnTo>
                    <a:pt x="451502" y="50191"/>
                  </a:lnTo>
                  <a:lnTo>
                    <a:pt x="461420" y="49499"/>
                  </a:lnTo>
                  <a:lnTo>
                    <a:pt x="959116" y="49499"/>
                  </a:lnTo>
                  <a:lnTo>
                    <a:pt x="935899" y="44640"/>
                  </a:lnTo>
                  <a:lnTo>
                    <a:pt x="931132" y="43313"/>
                  </a:lnTo>
                  <a:lnTo>
                    <a:pt x="928898" y="42529"/>
                  </a:lnTo>
                  <a:lnTo>
                    <a:pt x="927272" y="42529"/>
                  </a:lnTo>
                  <a:lnTo>
                    <a:pt x="920060" y="41400"/>
                  </a:lnTo>
                  <a:lnTo>
                    <a:pt x="924598" y="41400"/>
                  </a:lnTo>
                  <a:lnTo>
                    <a:pt x="922983" y="40718"/>
                  </a:lnTo>
                  <a:lnTo>
                    <a:pt x="918450" y="40151"/>
                  </a:lnTo>
                  <a:lnTo>
                    <a:pt x="921772" y="40073"/>
                  </a:lnTo>
                  <a:lnTo>
                    <a:pt x="916320" y="38160"/>
                  </a:lnTo>
                  <a:lnTo>
                    <a:pt x="910700" y="38160"/>
                  </a:lnTo>
                  <a:lnTo>
                    <a:pt x="906953" y="37463"/>
                  </a:lnTo>
                  <a:lnTo>
                    <a:pt x="895560" y="37463"/>
                  </a:lnTo>
                  <a:lnTo>
                    <a:pt x="880099" y="32040"/>
                  </a:lnTo>
                  <a:lnTo>
                    <a:pt x="887487" y="32040"/>
                  </a:lnTo>
                  <a:lnTo>
                    <a:pt x="886178" y="31474"/>
                  </a:lnTo>
                  <a:lnTo>
                    <a:pt x="881800" y="30849"/>
                  </a:lnTo>
                  <a:lnTo>
                    <a:pt x="885052" y="30713"/>
                  </a:lnTo>
                  <a:lnTo>
                    <a:pt x="879599" y="28801"/>
                  </a:lnTo>
                  <a:lnTo>
                    <a:pt x="873979" y="28801"/>
                  </a:lnTo>
                  <a:lnTo>
                    <a:pt x="869021" y="27838"/>
                  </a:lnTo>
                  <a:lnTo>
                    <a:pt x="858789" y="27838"/>
                  </a:lnTo>
                  <a:lnTo>
                    <a:pt x="853710" y="25354"/>
                  </a:lnTo>
                  <a:lnTo>
                    <a:pt x="848249" y="24671"/>
                  </a:lnTo>
                  <a:lnTo>
                    <a:pt x="851573" y="24593"/>
                  </a:lnTo>
                  <a:lnTo>
                    <a:pt x="850559" y="24237"/>
                  </a:lnTo>
                  <a:lnTo>
                    <a:pt x="843309" y="24237"/>
                  </a:lnTo>
                  <a:lnTo>
                    <a:pt x="840068" y="22652"/>
                  </a:lnTo>
                  <a:lnTo>
                    <a:pt x="202248" y="22652"/>
                  </a:lnTo>
                  <a:lnTo>
                    <a:pt x="186380" y="22320"/>
                  </a:lnTo>
                  <a:close/>
                </a:path>
                <a:path w="1007110" h="111760">
                  <a:moveTo>
                    <a:pt x="924598" y="41400"/>
                  </a:moveTo>
                  <a:lnTo>
                    <a:pt x="920060" y="41400"/>
                  </a:lnTo>
                  <a:lnTo>
                    <a:pt x="927272" y="42529"/>
                  </a:lnTo>
                  <a:lnTo>
                    <a:pt x="924598" y="41400"/>
                  </a:lnTo>
                  <a:close/>
                </a:path>
                <a:path w="1007110" h="111760">
                  <a:moveTo>
                    <a:pt x="925680" y="41400"/>
                  </a:moveTo>
                  <a:lnTo>
                    <a:pt x="924598" y="41400"/>
                  </a:lnTo>
                  <a:lnTo>
                    <a:pt x="927272" y="42529"/>
                  </a:lnTo>
                  <a:lnTo>
                    <a:pt x="928898" y="42529"/>
                  </a:lnTo>
                  <a:lnTo>
                    <a:pt x="925680" y="41400"/>
                  </a:lnTo>
                  <a:close/>
                </a:path>
                <a:path w="1007110" h="111760">
                  <a:moveTo>
                    <a:pt x="880099" y="32040"/>
                  </a:moveTo>
                  <a:lnTo>
                    <a:pt x="895560" y="37463"/>
                  </a:lnTo>
                  <a:lnTo>
                    <a:pt x="891958" y="34581"/>
                  </a:lnTo>
                  <a:lnTo>
                    <a:pt x="880099" y="32040"/>
                  </a:lnTo>
                  <a:close/>
                </a:path>
                <a:path w="1007110" h="111760">
                  <a:moveTo>
                    <a:pt x="891958" y="34581"/>
                  </a:moveTo>
                  <a:lnTo>
                    <a:pt x="895560" y="37463"/>
                  </a:lnTo>
                  <a:lnTo>
                    <a:pt x="906953" y="37463"/>
                  </a:lnTo>
                  <a:lnTo>
                    <a:pt x="895220" y="35280"/>
                  </a:lnTo>
                  <a:lnTo>
                    <a:pt x="891958" y="34581"/>
                  </a:lnTo>
                  <a:close/>
                </a:path>
                <a:path w="1007110" h="111760">
                  <a:moveTo>
                    <a:pt x="887487" y="32040"/>
                  </a:moveTo>
                  <a:lnTo>
                    <a:pt x="880099" y="32040"/>
                  </a:lnTo>
                  <a:lnTo>
                    <a:pt x="891958" y="34581"/>
                  </a:lnTo>
                  <a:lnTo>
                    <a:pt x="890308" y="33261"/>
                  </a:lnTo>
                  <a:lnTo>
                    <a:pt x="887487" y="32040"/>
                  </a:lnTo>
                  <a:close/>
                </a:path>
                <a:path w="1007110" h="111760">
                  <a:moveTo>
                    <a:pt x="858947" y="25920"/>
                  </a:moveTo>
                  <a:lnTo>
                    <a:pt x="855979" y="25920"/>
                  </a:lnTo>
                  <a:lnTo>
                    <a:pt x="858789" y="27838"/>
                  </a:lnTo>
                  <a:lnTo>
                    <a:pt x="869021" y="27838"/>
                  </a:lnTo>
                  <a:lnTo>
                    <a:pt x="861891" y="26454"/>
                  </a:lnTo>
                  <a:lnTo>
                    <a:pt x="858947" y="25920"/>
                  </a:lnTo>
                  <a:close/>
                </a:path>
                <a:path w="1007110" h="111760">
                  <a:moveTo>
                    <a:pt x="846119" y="22680"/>
                  </a:moveTo>
                  <a:lnTo>
                    <a:pt x="840499" y="22680"/>
                  </a:lnTo>
                  <a:lnTo>
                    <a:pt x="843309" y="24237"/>
                  </a:lnTo>
                  <a:lnTo>
                    <a:pt x="850559" y="24237"/>
                  </a:lnTo>
                  <a:lnTo>
                    <a:pt x="846119" y="22680"/>
                  </a:lnTo>
                  <a:close/>
                </a:path>
                <a:path w="1007110" h="111760">
                  <a:moveTo>
                    <a:pt x="319939" y="19080"/>
                  </a:moveTo>
                  <a:lnTo>
                    <a:pt x="215540" y="19080"/>
                  </a:lnTo>
                  <a:lnTo>
                    <a:pt x="202248" y="22652"/>
                  </a:lnTo>
                  <a:lnTo>
                    <a:pt x="840068" y="22652"/>
                  </a:lnTo>
                  <a:lnTo>
                    <a:pt x="838230" y="21753"/>
                  </a:lnTo>
                  <a:lnTo>
                    <a:pt x="832769" y="21071"/>
                  </a:lnTo>
                  <a:lnTo>
                    <a:pt x="836093" y="20993"/>
                  </a:lnTo>
                  <a:lnTo>
                    <a:pt x="833858" y="20209"/>
                  </a:lnTo>
                  <a:lnTo>
                    <a:pt x="832232" y="20209"/>
                  </a:lnTo>
                  <a:lnTo>
                    <a:pt x="827145" y="19413"/>
                  </a:lnTo>
                  <a:lnTo>
                    <a:pt x="335808" y="19413"/>
                  </a:lnTo>
                  <a:lnTo>
                    <a:pt x="319939" y="19080"/>
                  </a:lnTo>
                  <a:close/>
                </a:path>
                <a:path w="1007110" h="111760">
                  <a:moveTo>
                    <a:pt x="829558" y="19080"/>
                  </a:moveTo>
                  <a:lnTo>
                    <a:pt x="825019" y="19080"/>
                  </a:lnTo>
                  <a:lnTo>
                    <a:pt x="832232" y="20209"/>
                  </a:lnTo>
                  <a:lnTo>
                    <a:pt x="829558" y="19080"/>
                  </a:lnTo>
                  <a:close/>
                </a:path>
                <a:path w="1007110" h="111760">
                  <a:moveTo>
                    <a:pt x="830639" y="19080"/>
                  </a:moveTo>
                  <a:lnTo>
                    <a:pt x="829558" y="19080"/>
                  </a:lnTo>
                  <a:lnTo>
                    <a:pt x="832232" y="20209"/>
                  </a:lnTo>
                  <a:lnTo>
                    <a:pt x="833858" y="20209"/>
                  </a:lnTo>
                  <a:lnTo>
                    <a:pt x="830639" y="19080"/>
                  </a:lnTo>
                  <a:close/>
                </a:path>
                <a:path w="1007110" h="111760">
                  <a:moveTo>
                    <a:pt x="372280" y="9359"/>
                  </a:moveTo>
                  <a:lnTo>
                    <a:pt x="366826" y="11272"/>
                  </a:lnTo>
                  <a:lnTo>
                    <a:pt x="362438" y="14784"/>
                  </a:lnTo>
                  <a:lnTo>
                    <a:pt x="348768" y="16173"/>
                  </a:lnTo>
                  <a:lnTo>
                    <a:pt x="335808" y="19413"/>
                  </a:lnTo>
                  <a:lnTo>
                    <a:pt x="827145" y="19413"/>
                  </a:lnTo>
                  <a:lnTo>
                    <a:pt x="825019" y="19080"/>
                  </a:lnTo>
                  <a:lnTo>
                    <a:pt x="829558" y="19080"/>
                  </a:lnTo>
                  <a:lnTo>
                    <a:pt x="827943" y="18398"/>
                  </a:lnTo>
                  <a:lnTo>
                    <a:pt x="823409" y="17832"/>
                  </a:lnTo>
                  <a:lnTo>
                    <a:pt x="826733" y="17753"/>
                  </a:lnTo>
                  <a:lnTo>
                    <a:pt x="821279" y="15840"/>
                  </a:lnTo>
                  <a:lnTo>
                    <a:pt x="815660" y="15840"/>
                  </a:lnTo>
                  <a:lnTo>
                    <a:pt x="799820" y="12600"/>
                  </a:lnTo>
                  <a:lnTo>
                    <a:pt x="803074" y="11129"/>
                  </a:lnTo>
                  <a:lnTo>
                    <a:pt x="799848" y="9693"/>
                  </a:lnTo>
                  <a:lnTo>
                    <a:pt x="386928" y="9693"/>
                  </a:lnTo>
                  <a:lnTo>
                    <a:pt x="372280" y="9359"/>
                  </a:lnTo>
                  <a:close/>
                </a:path>
                <a:path w="1007110" h="111760">
                  <a:moveTo>
                    <a:pt x="416059" y="3241"/>
                  </a:moveTo>
                  <a:lnTo>
                    <a:pt x="402767" y="6813"/>
                  </a:lnTo>
                  <a:lnTo>
                    <a:pt x="386928" y="9693"/>
                  </a:lnTo>
                  <a:lnTo>
                    <a:pt x="799848" y="9693"/>
                  </a:lnTo>
                  <a:lnTo>
                    <a:pt x="798283" y="8997"/>
                  </a:lnTo>
                  <a:lnTo>
                    <a:pt x="793193" y="8431"/>
                  </a:lnTo>
                  <a:lnTo>
                    <a:pt x="785228" y="6140"/>
                  </a:lnTo>
                  <a:lnTo>
                    <a:pt x="782760" y="5472"/>
                  </a:lnTo>
                  <a:lnTo>
                    <a:pt x="780233" y="5191"/>
                  </a:lnTo>
                  <a:lnTo>
                    <a:pt x="773612" y="4368"/>
                  </a:lnTo>
                  <a:lnTo>
                    <a:pt x="771752" y="4368"/>
                  </a:lnTo>
                  <a:lnTo>
                    <a:pt x="766667" y="3573"/>
                  </a:lnTo>
                  <a:lnTo>
                    <a:pt x="431928" y="3573"/>
                  </a:lnTo>
                  <a:lnTo>
                    <a:pt x="416059" y="3241"/>
                  </a:lnTo>
                  <a:close/>
                </a:path>
                <a:path w="1007110" h="111760">
                  <a:moveTo>
                    <a:pt x="764539" y="3241"/>
                  </a:moveTo>
                  <a:lnTo>
                    <a:pt x="771752" y="4368"/>
                  </a:lnTo>
                  <a:lnTo>
                    <a:pt x="770976" y="4041"/>
                  </a:lnTo>
                  <a:lnTo>
                    <a:pt x="764539" y="3241"/>
                  </a:lnTo>
                  <a:close/>
                </a:path>
                <a:path w="1007110" h="111760">
                  <a:moveTo>
                    <a:pt x="770976" y="4041"/>
                  </a:moveTo>
                  <a:lnTo>
                    <a:pt x="771752" y="4368"/>
                  </a:lnTo>
                  <a:lnTo>
                    <a:pt x="773612" y="4368"/>
                  </a:lnTo>
                  <a:lnTo>
                    <a:pt x="770976" y="4041"/>
                  </a:lnTo>
                  <a:close/>
                </a:path>
                <a:path w="1007110" h="111760">
                  <a:moveTo>
                    <a:pt x="769081" y="3241"/>
                  </a:moveTo>
                  <a:lnTo>
                    <a:pt x="764539" y="3241"/>
                  </a:lnTo>
                  <a:lnTo>
                    <a:pt x="770976" y="4041"/>
                  </a:lnTo>
                  <a:lnTo>
                    <a:pt x="769081" y="3241"/>
                  </a:lnTo>
                  <a:close/>
                </a:path>
                <a:path w="1007110" h="111760">
                  <a:moveTo>
                    <a:pt x="760799" y="0"/>
                  </a:moveTo>
                  <a:lnTo>
                    <a:pt x="445220" y="0"/>
                  </a:lnTo>
                  <a:lnTo>
                    <a:pt x="431928" y="3573"/>
                  </a:lnTo>
                  <a:lnTo>
                    <a:pt x="766667" y="3573"/>
                  </a:lnTo>
                  <a:lnTo>
                    <a:pt x="764539" y="3241"/>
                  </a:lnTo>
                  <a:lnTo>
                    <a:pt x="769081" y="3241"/>
                  </a:lnTo>
                  <a:lnTo>
                    <a:pt x="767463" y="2557"/>
                  </a:lnTo>
                  <a:lnTo>
                    <a:pt x="762929" y="1991"/>
                  </a:lnTo>
                  <a:lnTo>
                    <a:pt x="766253" y="1912"/>
                  </a:lnTo>
                  <a:lnTo>
                    <a:pt x="760799" y="0"/>
                  </a:lnTo>
                  <a:close/>
                </a:path>
              </a:pathLst>
            </a:custGeom>
            <a:solidFill>
              <a:srgbClr val="8C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7926" y="1760339"/>
              <a:ext cx="2717935" cy="16944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81576" y="1753989"/>
              <a:ext cx="2731135" cy="1707514"/>
            </a:xfrm>
            <a:custGeom>
              <a:avLst/>
              <a:gdLst/>
              <a:ahLst/>
              <a:cxnLst/>
              <a:rect l="l" t="t" r="r" b="b"/>
              <a:pathLst>
                <a:path w="2731134" h="1707514">
                  <a:moveTo>
                    <a:pt x="0" y="0"/>
                  </a:moveTo>
                  <a:lnTo>
                    <a:pt x="2730636" y="0"/>
                  </a:lnTo>
                  <a:lnTo>
                    <a:pt x="2730636" y="1707145"/>
                  </a:lnTo>
                  <a:lnTo>
                    <a:pt x="0" y="17071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Недостатки</a:t>
                      </a:r>
                      <a:r>
                        <a:rPr sz="4800" spc="-114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FF-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LM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Ограниченный</a:t>
                      </a:r>
                      <a:r>
                        <a:rPr sz="24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315085" marR="1225550" lvl="1" indent="-228600">
                        <a:lnSpc>
                          <a:spcPct val="102699"/>
                        </a:lnSpc>
                        <a:spcBef>
                          <a:spcPts val="54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1315085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выучиваются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системные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паттерны,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которые оказываются</a:t>
                      </a:r>
                      <a:r>
                        <a:rPr sz="22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границах</a:t>
                      </a:r>
                      <a:r>
                        <a:rPr sz="22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контекстного</a:t>
                      </a:r>
                      <a:r>
                        <a:rPr sz="22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окна;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315085" lvl="1" indent="-228600">
                        <a:lnSpc>
                          <a:spcPct val="100000"/>
                        </a:lnSpc>
                        <a:spcBef>
                          <a:spcPts val="55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1315085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учитываются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дистантные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зависимости.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Clr>
                          <a:srgbClr val="B0BCC1"/>
                        </a:buClr>
                        <a:buFont typeface="Arial MT"/>
                        <a:buChar char="•"/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spcBef>
                          <a:spcPts val="21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2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Ещё?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Sentiment</a:t>
                      </a:r>
                      <a:r>
                        <a:rPr sz="4800" spc="-1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classification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2000" spc="-30" dirty="0">
                          <a:latin typeface="Cambria"/>
                          <a:cs typeface="Cambria"/>
                        </a:rPr>
                        <a:t>Feature-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based</a:t>
                      </a:r>
                      <a:r>
                        <a:rPr sz="20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approach: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0193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936" y="2424112"/>
            <a:ext cx="7175538" cy="393223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712200" cy="636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Sentiment</a:t>
                      </a:r>
                      <a:r>
                        <a:rPr sz="4800" spc="-1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classification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Embedding-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based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approach: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0193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550" y="2424112"/>
            <a:ext cx="7291923" cy="39322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380" y="2968491"/>
            <a:ext cx="7078345" cy="3028950"/>
            <a:chOff x="462380" y="2968491"/>
            <a:chExt cx="7078345" cy="3028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110" y="2968491"/>
              <a:ext cx="6584477" cy="154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256" y="4516492"/>
              <a:ext cx="2681020" cy="1480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9652" y="4516493"/>
              <a:ext cx="2681020" cy="14804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380" y="2968493"/>
              <a:ext cx="437731" cy="115532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2429" y="963041"/>
            <a:ext cx="2182924" cy="2005450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9681" y="231393"/>
          <a:ext cx="8622665" cy="6433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R="7207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LM</a:t>
                      </a:r>
                      <a:r>
                        <a:rPr sz="4800" spc="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(1)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426845" algn="r">
                        <a:lnSpc>
                          <a:spcPct val="100000"/>
                        </a:lnSpc>
                        <a:tabLst>
                          <a:tab pos="1107440" algn="l"/>
                          <a:tab pos="2194560" algn="l"/>
                          <a:tab pos="3308985" algn="l"/>
                          <a:tab pos="4396740" algn="l"/>
                          <a:tab pos="5483225" algn="l"/>
                          <a:tab pos="6586855" algn="l"/>
                        </a:tabLst>
                      </a:pPr>
                      <a:r>
                        <a:rPr sz="2700" spc="-30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20" dirty="0">
                          <a:latin typeface="Cambria"/>
                          <a:cs typeface="Cambria"/>
                        </a:rPr>
                        <a:t>(0)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20" dirty="0">
                          <a:latin typeface="Cambria"/>
                          <a:cs typeface="Cambria"/>
                        </a:rPr>
                        <a:t>(1)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20" dirty="0">
                          <a:latin typeface="Cambria"/>
                          <a:cs typeface="Cambria"/>
                        </a:rPr>
                        <a:t>(2)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30" baseline="-11574" dirty="0">
                          <a:latin typeface="Cambria"/>
                          <a:cs typeface="Cambria"/>
                        </a:rPr>
                        <a:t>(3)</a:t>
                      </a:r>
                      <a:r>
                        <a:rPr sz="1800" baseline="-11574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30" baseline="-11574" dirty="0">
                          <a:latin typeface="Cambria"/>
                          <a:cs typeface="Cambria"/>
                        </a:rPr>
                        <a:t>(4)</a:t>
                      </a:r>
                      <a:r>
                        <a:rPr sz="1800" baseline="-11574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30" baseline="-11574" dirty="0">
                          <a:latin typeface="Cambria"/>
                          <a:cs typeface="Cambria"/>
                        </a:rPr>
                        <a:t>(5)</a:t>
                      </a:r>
                      <a:r>
                        <a:rPr sz="1800" baseline="-11574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700" spc="-30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20" dirty="0">
                          <a:latin typeface="Cambria"/>
                          <a:cs typeface="Cambria"/>
                        </a:rPr>
                        <a:t>(6)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411605" algn="r">
                        <a:lnSpc>
                          <a:spcPct val="100000"/>
                        </a:lnSpc>
                        <a:tabLst>
                          <a:tab pos="1164590" algn="l"/>
                          <a:tab pos="2085339" algn="l"/>
                          <a:tab pos="3122295" algn="l"/>
                          <a:tab pos="4424045" algn="l"/>
                          <a:tab pos="5488940" algn="l"/>
                        </a:tabLst>
                      </a:pPr>
                      <a:r>
                        <a:rPr sz="2400" spc="-2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cat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slept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quietly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on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the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LM</a:t>
                      </a:r>
                      <a:r>
                        <a:rPr sz="4800" spc="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(2)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Каждое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превращаем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8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2700" spc="419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`</a:t>
                      </a:r>
                      <a:r>
                        <a:rPr sz="2100" spc="419" baseline="-337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𝑡</a:t>
                      </a:r>
                      <a:endParaRPr sz="2100" baseline="-33730">
                        <a:latin typeface="Cambria Math"/>
                        <a:cs typeface="Cambria Math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3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Скрытый</a:t>
                      </a:r>
                      <a:r>
                        <a:rPr sz="24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080260">
                        <a:lnSpc>
                          <a:spcPts val="2635"/>
                        </a:lnSpc>
                        <a:spcBef>
                          <a:spcPts val="1600"/>
                        </a:spcBef>
                        <a:tabLst>
                          <a:tab pos="5395595" algn="l"/>
                        </a:tabLst>
                      </a:pPr>
                      <a:r>
                        <a:rPr sz="2600" i="1" spc="-2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2250" spc="-37" baseline="44444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50" i="1" spc="-37" baseline="44444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50" i="1" spc="-120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baseline="44444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250" spc="412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600" spc="-2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50" spc="-40" dirty="0">
                          <a:latin typeface="Symbol"/>
                          <a:cs typeface="Symbol"/>
                        </a:rPr>
                        <a:t></a:t>
                      </a:r>
                      <a:r>
                        <a:rPr sz="2650" spc="-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2600" i="1" spc="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i="1" spc="-2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2250" spc="-37" baseline="44444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50" i="1" spc="-37" baseline="44444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50" i="1" spc="-270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baseline="44444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250" baseline="44444" dirty="0">
                          <a:latin typeface="Cambria"/>
                          <a:cs typeface="Cambria"/>
                        </a:rPr>
                        <a:t>1)</a:t>
                      </a:r>
                      <a:r>
                        <a:rPr sz="2250" spc="247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600" spc="-4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2600" i="1" spc="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i="1" spc="-5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600" spc="-3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600" i="1" spc="3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spc="-50" dirty="0">
                          <a:latin typeface="Cambria"/>
                          <a:cs typeface="Cambria"/>
                        </a:rPr>
                        <a:t>)</a:t>
                      </a:r>
                      <a:endParaRPr sz="2600">
                        <a:latin typeface="Cambria"/>
                        <a:cs typeface="Cambria"/>
                      </a:endParaRPr>
                    </a:p>
                    <a:p>
                      <a:pPr marL="3437890">
                        <a:lnSpc>
                          <a:spcPts val="1255"/>
                        </a:lnSpc>
                        <a:tabLst>
                          <a:tab pos="4712335" algn="l"/>
                          <a:tab pos="4963160" algn="l"/>
                          <a:tab pos="5770880" algn="l"/>
                        </a:tabLst>
                      </a:pPr>
                      <a:r>
                        <a:rPr sz="1500" i="1" spc="-5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500" i="1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1500" i="1" spc="-5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500" i="1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1500" i="1" spc="-2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650" i="1" spc="-30" baseline="-30303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50" i="1" spc="-187" baseline="-3030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50" spc="-37" baseline="-30303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650" spc="-37" baseline="-3030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50" baseline="-30303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1500" spc="-50" dirty="0">
                          <a:latin typeface="Cambria"/>
                          <a:cs typeface="Cambria"/>
                        </a:rPr>
                        <a:t>1</a:t>
                      </a:r>
                      <a:endParaRPr sz="15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3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Выходное</a:t>
                      </a:r>
                      <a:r>
                        <a:rPr sz="24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распределение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142490">
                        <a:lnSpc>
                          <a:spcPts val="2885"/>
                        </a:lnSpc>
                        <a:spcBef>
                          <a:spcPts val="1950"/>
                        </a:spcBef>
                        <a:tabLst>
                          <a:tab pos="2501900" algn="l"/>
                        </a:tabLst>
                      </a:pPr>
                      <a:r>
                        <a:rPr sz="2900" i="1" spc="-193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4350" spc="-930" baseline="33524" dirty="0">
                          <a:latin typeface="Lucida Sans Unicode"/>
                          <a:cs typeface="Lucida Sans Unicode"/>
                        </a:rPr>
                        <a:t>⌢</a:t>
                      </a:r>
                      <a:r>
                        <a:rPr sz="4350" baseline="33524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29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9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i="1" spc="-25" dirty="0">
                          <a:latin typeface="Cambria"/>
                          <a:cs typeface="Cambria"/>
                        </a:rPr>
                        <a:t>soft</a:t>
                      </a:r>
                      <a:r>
                        <a:rPr sz="2900" i="1" spc="-2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spc="-50" dirty="0">
                          <a:latin typeface="Cambria"/>
                          <a:cs typeface="Cambria"/>
                        </a:rPr>
                        <a:t>max(</a:t>
                      </a:r>
                      <a:r>
                        <a:rPr sz="2900" i="1" spc="-50" dirty="0">
                          <a:latin typeface="Cambria"/>
                          <a:cs typeface="Cambria"/>
                        </a:rPr>
                        <a:t>Uh</a:t>
                      </a:r>
                      <a:r>
                        <a:rPr sz="2475" spc="-75" baseline="4377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475" i="1" spc="-75" baseline="43771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475" i="1" spc="-120" baseline="4377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75" baseline="43771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475" spc="277" baseline="4377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9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i="1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900" i="1" spc="3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spc="-50" dirty="0">
                          <a:latin typeface="Cambria"/>
                          <a:cs typeface="Cambria"/>
                        </a:rPr>
                        <a:t>)</a:t>
                      </a:r>
                      <a:endParaRPr sz="2900">
                        <a:latin typeface="Cambria"/>
                        <a:cs typeface="Cambria"/>
                      </a:endParaRPr>
                    </a:p>
                    <a:p>
                      <a:pPr marL="2313940">
                        <a:lnSpc>
                          <a:spcPts val="1385"/>
                        </a:lnSpc>
                        <a:tabLst>
                          <a:tab pos="5346700" algn="l"/>
                        </a:tabLst>
                      </a:pPr>
                      <a:r>
                        <a:rPr sz="1650" i="1" spc="-5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50" i="1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1650" spc="-50" dirty="0">
                          <a:latin typeface="Cambria"/>
                          <a:cs typeface="Cambria"/>
                        </a:rPr>
                        <a:t>2</a:t>
                      </a:r>
                      <a:endParaRPr sz="165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</a:t>
                      </a:r>
                      <a:r>
                        <a:rPr sz="48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</a:t>
                      </a:r>
                      <a:r>
                        <a:rPr sz="48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</a:t>
                      </a:r>
                      <a:r>
                        <a:rPr sz="48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ч</a:t>
                      </a:r>
                      <a:r>
                        <a:rPr sz="48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ш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ен</a:t>
                      </a:r>
                      <a:r>
                        <a:rPr sz="48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</a:t>
                      </a:r>
                      <a:r>
                        <a:rPr sz="48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</a:t>
                      </a:r>
                      <a:r>
                        <a:rPr sz="4800" spc="-1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LM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78230" marR="149479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Снова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дистантные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зависимости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проблема затухающего</a:t>
                      </a:r>
                      <a:r>
                        <a:rPr sz="24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градиента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vanishing</a:t>
                      </a:r>
                      <a:r>
                        <a:rPr sz="2400" i="1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gradient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69010" indent="-233679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6901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LSTM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Long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Short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Term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Memory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69010" indent="-233679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69010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GRU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Gated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Recurrent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Unit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69010" indent="-233679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69010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(&gt;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Transformer)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</a:t>
                      </a:r>
                      <a:r>
                        <a:rPr sz="48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Sequence</a:t>
                      </a:r>
                      <a:r>
                        <a:rPr sz="48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Labeling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793" y="2251868"/>
            <a:ext cx="58420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Encoder-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Decoder</a:t>
                      </a:r>
                      <a:r>
                        <a:rPr sz="48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model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222875" marR="8807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Идея</a:t>
                      </a:r>
                      <a:r>
                        <a:rPr sz="2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из</a:t>
                      </a:r>
                      <a:r>
                        <a:rPr sz="20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области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машинного</a:t>
                      </a:r>
                      <a:r>
                        <a:rPr sz="20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перевода: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222875" marR="1178560" indent="13906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-"/>
                        <a:tabLst>
                          <a:tab pos="5361940" algn="l"/>
                        </a:tabLst>
                      </a:pP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encoder:</a:t>
                      </a:r>
                      <a:r>
                        <a:rPr sz="20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кодирует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входной</a:t>
                      </a:r>
                      <a:r>
                        <a:rPr sz="20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текст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5222875" marR="627380" indent="139065">
                        <a:lnSpc>
                          <a:spcPct val="100000"/>
                        </a:lnSpc>
                        <a:buChar char="-"/>
                        <a:tabLst>
                          <a:tab pos="5361940" algn="l"/>
                        </a:tabLst>
                      </a:pP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decoder:</a:t>
                      </a:r>
                      <a:r>
                        <a:rPr sz="20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декодирует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скрытое</a:t>
                      </a:r>
                      <a:r>
                        <a:rPr sz="20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представление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0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перевод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657" y="2147888"/>
            <a:ext cx="4599887" cy="37847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</a:t>
                      </a:r>
                      <a:r>
                        <a:rPr sz="48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is</a:t>
                      </a:r>
                      <a:r>
                        <a:rPr sz="4800" spc="-9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all</a:t>
                      </a:r>
                      <a:r>
                        <a:rPr sz="48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you</a:t>
                      </a:r>
                      <a:r>
                        <a:rPr sz="48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need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78230" marR="937894" indent="-342900">
                        <a:lnSpc>
                          <a:spcPct val="795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Идея:</a:t>
                      </a:r>
                      <a:r>
                        <a:rPr sz="22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давайте</a:t>
                      </a:r>
                      <a:r>
                        <a:rPr sz="22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хранить</a:t>
                      </a:r>
                      <a:r>
                        <a:rPr sz="22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скрытые</a:t>
                      </a:r>
                      <a:r>
                        <a:rPr sz="22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представления</a:t>
                      </a:r>
                      <a:r>
                        <a:rPr sz="22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всех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входных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2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</a:t>
                      </a:r>
                      <a:r>
                        <a:rPr sz="22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пытаться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учитывать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их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каждом</a:t>
                      </a:r>
                      <a:r>
                        <a:rPr sz="22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шаге</a:t>
                      </a:r>
                      <a:r>
                        <a:rPr sz="22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декодера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Теперь</a:t>
                      </a:r>
                      <a:r>
                        <a:rPr sz="22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входное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предложение</a:t>
                      </a:r>
                      <a:r>
                        <a:rPr sz="22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матрица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1247140" indent="-342900">
                        <a:lnSpc>
                          <a:spcPct val="79500"/>
                        </a:lnSpc>
                        <a:spcBef>
                          <a:spcPts val="210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Вводим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новый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параметр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𝛼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,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который</a:t>
                      </a:r>
                      <a:r>
                        <a:rPr sz="22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умножении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матрицу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</a:t>
                      </a:r>
                      <a:r>
                        <a:rPr sz="2200" b="1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будет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давать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«вектор контекста»</a:t>
                      </a:r>
                      <a:r>
                        <a:rPr sz="22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i="1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1298575" indent="-342900">
                        <a:lnSpc>
                          <a:spcPct val="79700"/>
                        </a:lnSpc>
                        <a:spcBef>
                          <a:spcPts val="197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234569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𝛼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	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будет</a:t>
                      </a:r>
                      <a:r>
                        <a:rPr sz="22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показывать,</a:t>
                      </a:r>
                      <a:r>
                        <a:rPr sz="22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насколько</a:t>
                      </a:r>
                      <a:r>
                        <a:rPr sz="2200" spc="-10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нужно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учитывать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каждое</a:t>
                      </a:r>
                      <a:r>
                        <a:rPr sz="22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входное</a:t>
                      </a:r>
                      <a:r>
                        <a:rPr sz="22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слово;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получаем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его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с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помощью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состояния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декодера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</a:t>
                      </a:r>
                      <a:r>
                        <a:rPr sz="2250" b="1" i="1" baseline="259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</a:t>
                      </a:r>
                      <a:r>
                        <a:rPr sz="2250" b="1" i="1" spc="135" baseline="259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(например,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скалярное</a:t>
                      </a:r>
                      <a:r>
                        <a:rPr sz="22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произведение)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-Hot encoded columns of the dataset ">
            <a:extLst>
              <a:ext uri="{FF2B5EF4-FFF2-40B4-BE49-F238E27FC236}">
                <a16:creationId xmlns:a16="http://schemas.microsoft.com/office/drawing/2014/main" id="{C00C8D20-E05E-873D-DDE9-F14641BF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81" y="1219200"/>
            <a:ext cx="6235637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DFD32-DF1C-3B6C-1D24-B4BD345266FF}"/>
              </a:ext>
            </a:extLst>
          </p:cNvPr>
          <p:cNvSpPr txBox="1"/>
          <p:nvPr/>
        </p:nvSpPr>
        <p:spPr>
          <a:xfrm>
            <a:off x="762000" y="5486400"/>
            <a:ext cx="8105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Экономия места </a:t>
            </a:r>
            <a:r>
              <a:rPr lang="en-US" dirty="0"/>
              <a:t>&gt;&gt; </a:t>
            </a:r>
            <a:r>
              <a:rPr lang="ru-RU" dirty="0"/>
              <a:t>если мы удалим одну из колонок в каждой категории,</a:t>
            </a:r>
          </a:p>
          <a:p>
            <a:r>
              <a:rPr lang="ru-RU" dirty="0"/>
              <a:t>Категория останется определяемой</a:t>
            </a:r>
            <a:br>
              <a:rPr lang="ru-RU" dirty="0"/>
            </a:br>
            <a:r>
              <a:rPr lang="ru-RU" dirty="0"/>
              <a:t>(остается полный список параметров, просто сжимается таблица</a:t>
            </a:r>
          </a:p>
        </p:txBody>
      </p:sp>
    </p:spTree>
    <p:extLst>
      <p:ext uri="{BB962C8B-B14F-4D97-AF65-F5344CB8AC3E}">
        <p14:creationId xmlns:p14="http://schemas.microsoft.com/office/powerpoint/2010/main" val="564387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2956" y="523747"/>
            <a:ext cx="2480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Attention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522" y="2131624"/>
            <a:ext cx="4957398" cy="3677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B0BCC1"/>
                </a:solidFill>
                <a:latin typeface="Cambria"/>
                <a:cs typeface="Cambria"/>
              </a:rPr>
              <a:t>38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Интерпретация</a:t>
                      </a:r>
                      <a:r>
                        <a:rPr sz="4300" spc="-9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внимания</a:t>
                      </a:r>
                      <a:r>
                        <a:rPr sz="4300" spc="-9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4300" spc="-9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MT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071" y="1828376"/>
            <a:ext cx="4204032" cy="428360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35330" marR="848360">
                        <a:lnSpc>
                          <a:spcPct val="100800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Вместо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рекуррентных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связей</a:t>
                      </a:r>
                      <a:r>
                        <a:rPr sz="24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можем</a:t>
                      </a:r>
                      <a:r>
                        <a:rPr sz="24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использовать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</a:t>
                      </a:r>
                      <a:r>
                        <a:rPr sz="24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любого</a:t>
                      </a:r>
                      <a:r>
                        <a:rPr sz="24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размера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2941321"/>
            <a:ext cx="5791200" cy="31241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Self-</a:t>
            </a:r>
            <a:r>
              <a:rPr spc="-10" dirty="0"/>
              <a:t>Attention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519" y="1735142"/>
            <a:ext cx="4818961" cy="46212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B0BCC1"/>
                </a:solidFill>
                <a:latin typeface="Cambria"/>
                <a:cs typeface="Cambria"/>
              </a:rPr>
              <a:t>41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712200" cy="636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Трансформер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000" b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</a:t>
                      </a:r>
                      <a:r>
                        <a:rPr sz="2000" b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1078230" marR="4526280" indent="-342900">
                        <a:lnSpc>
                          <a:spcPct val="100000"/>
                        </a:lnSpc>
                        <a:spcBef>
                          <a:spcPts val="198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000" b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Multi-</a:t>
                      </a:r>
                      <a:r>
                        <a:rPr sz="20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Head</a:t>
                      </a:r>
                      <a:r>
                        <a:rPr sz="2000" b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Attention 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несколько</a:t>
                      </a:r>
                      <a:r>
                        <a:rPr sz="20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слоев</a:t>
                      </a:r>
                      <a:r>
                        <a:rPr sz="20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attention,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каждый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своими</a:t>
                      </a:r>
                      <a:r>
                        <a:rPr sz="20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матрицами</a:t>
                      </a:r>
                      <a:r>
                        <a:rPr sz="20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весов;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затем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объединяем</a:t>
                      </a:r>
                      <a:r>
                        <a:rPr sz="20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их</a:t>
                      </a:r>
                      <a:r>
                        <a:rPr sz="20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один</a:t>
                      </a:r>
                      <a:r>
                        <a:rPr sz="20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</a:t>
                      </a:r>
                      <a:r>
                        <a:rPr sz="20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помощью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ещё</a:t>
                      </a:r>
                      <a:r>
                        <a:rPr sz="20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одной</a:t>
                      </a:r>
                      <a:r>
                        <a:rPr sz="2000" spc="-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матрицы</a:t>
                      </a:r>
                      <a:r>
                        <a:rPr sz="20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весов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1078230" marR="4918710" indent="-342900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000" b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Positional</a:t>
                      </a:r>
                      <a:r>
                        <a:rPr sz="2000" b="1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Encoding</a:t>
                      </a:r>
                      <a:r>
                        <a:rPr sz="2000" b="1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 </a:t>
                      </a:r>
                      <a:r>
                        <a:rPr sz="20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учитываем</a:t>
                      </a:r>
                      <a:r>
                        <a:rPr sz="20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порядок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779372"/>
            <a:ext cx="3673475" cy="446899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856105" marR="1876425" indent="2971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BERT=Bidirectional </a:t>
                      </a:r>
                      <a:r>
                        <a:rPr sz="40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Transformer</a:t>
                      </a:r>
                      <a:r>
                        <a:rPr sz="4000" spc="-1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0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Encoders</a:t>
                      </a:r>
                      <a:endParaRPr sz="40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432434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Обучается</a:t>
                      </a:r>
                      <a:r>
                        <a:rPr sz="2400" spc="-9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задаче</a:t>
                      </a:r>
                      <a:r>
                        <a:rPr sz="2400" spc="-9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Masked</a:t>
                      </a:r>
                      <a:r>
                        <a:rPr sz="24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Language</a:t>
                      </a:r>
                      <a:r>
                        <a:rPr sz="2400" spc="-9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Modeling</a:t>
                      </a:r>
                      <a:r>
                        <a:rPr sz="2400" spc="-9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(MLM):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43243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378710" algn="l"/>
                        </a:tabLst>
                      </a:pP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Please turn </a:t>
                      </a:r>
                      <a:r>
                        <a:rPr sz="2400" u="sng" dirty="0">
                          <a:solidFill>
                            <a:srgbClr val="0D0D0D"/>
                          </a:solidFill>
                          <a:uFill>
                            <a:solidFill>
                              <a:srgbClr val="0C0C0C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homework in.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608" y="3020970"/>
            <a:ext cx="6526783" cy="33353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712200" cy="636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sz="4800" spc="-2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 marL="880744" indent="-342900">
                        <a:lnSpc>
                          <a:spcPct val="100000"/>
                        </a:lnSpc>
                        <a:spcBef>
                          <a:spcPts val="2750"/>
                        </a:spcBef>
                        <a:buClr>
                          <a:srgbClr val="404040"/>
                        </a:buClr>
                        <a:buChar char="-"/>
                        <a:tabLst>
                          <a:tab pos="880744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Pre-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training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117600" marR="648970" lvl="1" indent="-228600">
                        <a:lnSpc>
                          <a:spcPct val="101800"/>
                        </a:lnSpc>
                        <a:spcBef>
                          <a:spcPts val="585"/>
                        </a:spcBef>
                        <a:buClr>
                          <a:srgbClr val="B0BCC1"/>
                        </a:buClr>
                        <a:buChar char="-"/>
                        <a:tabLst>
                          <a:tab pos="1117600" algn="l"/>
                        </a:tabLst>
                      </a:pP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pretrained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language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models: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обучаемся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простой</a:t>
                      </a:r>
                      <a:r>
                        <a:rPr sz="22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задаче,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требующей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разметки,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-5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больших</a:t>
                      </a:r>
                      <a:r>
                        <a:rPr sz="22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данных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80744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Char char="-"/>
                        <a:tabLst>
                          <a:tab pos="880744" algn="l"/>
                        </a:tabLst>
                      </a:pP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Fine-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tuning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117600" marR="579120" lvl="1" indent="-228600">
                        <a:lnSpc>
                          <a:spcPct val="100499"/>
                        </a:lnSpc>
                        <a:spcBef>
                          <a:spcPts val="620"/>
                        </a:spcBef>
                        <a:buClr>
                          <a:srgbClr val="B0BCC1"/>
                        </a:buClr>
                        <a:buChar char="-"/>
                        <a:tabLst>
                          <a:tab pos="111760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используем</a:t>
                      </a:r>
                      <a:r>
                        <a:rPr sz="2200" spc="-1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параметры</a:t>
                      </a:r>
                      <a:r>
                        <a:rPr sz="2200" spc="-1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предобученной</a:t>
                      </a:r>
                      <a:r>
                        <a:rPr sz="2200" spc="-10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модели,</a:t>
                      </a:r>
                      <a:r>
                        <a:rPr sz="2200" spc="-10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чтобы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дообучиться</a:t>
                      </a:r>
                      <a:r>
                        <a:rPr sz="22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других</a:t>
                      </a:r>
                      <a:r>
                        <a:rPr sz="22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данных</a:t>
                      </a:r>
                      <a:r>
                        <a:rPr sz="22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(например,</a:t>
                      </a:r>
                      <a:r>
                        <a:rPr sz="2200" spc="-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более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сложная</a:t>
                      </a:r>
                      <a:r>
                        <a:rPr sz="2200" spc="-8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разметка)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80744" indent="-342900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Char char="-"/>
                        <a:tabLst>
                          <a:tab pos="880744" algn="l"/>
                        </a:tabLst>
                      </a:pP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Few-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shot</a:t>
                      </a: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117600" lvl="1" indent="-22860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B0BCC1"/>
                        </a:buClr>
                        <a:buChar char="-"/>
                        <a:tabLst>
                          <a:tab pos="1117600" algn="l"/>
                        </a:tabLst>
                      </a:pPr>
                      <a:r>
                        <a:rPr sz="2200" spc="-7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GPT-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3</a:t>
                      </a:r>
                      <a:r>
                        <a:rPr sz="2200" spc="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etc.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34925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Cambria"/>
                <a:cs typeface="Cambria"/>
              </a:rPr>
              <a:t>Спасибо</a:t>
            </a:r>
            <a:r>
              <a:rPr sz="5400" b="1" spc="-10" dirty="0">
                <a:solidFill>
                  <a:srgbClr val="404040"/>
                </a:solidFill>
                <a:latin typeface="Cambria"/>
                <a:cs typeface="Cambria"/>
              </a:rPr>
              <a:t>!</a:t>
            </a:r>
            <a:endParaRPr sz="5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12" y="3448811"/>
            <a:ext cx="1147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04040"/>
                </a:solidFill>
                <a:latin typeface="Cambria"/>
                <a:cs typeface="Cambria"/>
              </a:rPr>
              <a:t>Вопросы?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B0BCC1"/>
                </a:solidFill>
                <a:latin typeface="Cambria"/>
                <a:cs typeface="Cambria"/>
              </a:rPr>
              <a:t>45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-Hot encoded columns of the dataset ">
            <a:extLst>
              <a:ext uri="{FF2B5EF4-FFF2-40B4-BE49-F238E27FC236}">
                <a16:creationId xmlns:a16="http://schemas.microsoft.com/office/drawing/2014/main" id="{C00C8D20-E05E-873D-DDE9-F14641BF7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6"/>
          <a:stretch/>
        </p:blipFill>
        <p:spPr bwMode="auto">
          <a:xfrm>
            <a:off x="1454181" y="1219200"/>
            <a:ext cx="3270219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DFD32-DF1C-3B6C-1D24-B4BD345266FF}"/>
              </a:ext>
            </a:extLst>
          </p:cNvPr>
          <p:cNvSpPr txBox="1"/>
          <p:nvPr/>
        </p:nvSpPr>
        <p:spPr>
          <a:xfrm>
            <a:off x="762000" y="5486400"/>
            <a:ext cx="8105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Экономия места </a:t>
            </a:r>
            <a:r>
              <a:rPr lang="en-US" dirty="0"/>
              <a:t>&gt;&gt; </a:t>
            </a:r>
            <a:r>
              <a:rPr lang="ru-RU" dirty="0"/>
              <a:t>если мы удалим одну из колонок в каждой категории,</a:t>
            </a:r>
          </a:p>
          <a:p>
            <a:r>
              <a:rPr lang="ru-RU" dirty="0"/>
              <a:t>Категория останется определяемой</a:t>
            </a:r>
            <a:br>
              <a:rPr lang="ru-RU" dirty="0"/>
            </a:br>
            <a:r>
              <a:rPr lang="ru-RU" dirty="0"/>
              <a:t>(остается полный список параметров, просто сжимается таблица</a:t>
            </a:r>
          </a:p>
        </p:txBody>
      </p:sp>
      <p:pic>
        <p:nvPicPr>
          <p:cNvPr id="3" name="Picture 2" descr="One-Hot encoded columns of the dataset ">
            <a:extLst>
              <a:ext uri="{FF2B5EF4-FFF2-40B4-BE49-F238E27FC236}">
                <a16:creationId xmlns:a16="http://schemas.microsoft.com/office/drawing/2014/main" id="{D2424D81-53D9-BC0A-80CD-E010BC27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9" r="-205"/>
          <a:stretch/>
        </p:blipFill>
        <p:spPr bwMode="auto">
          <a:xfrm>
            <a:off x="4724400" y="1219200"/>
            <a:ext cx="990600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8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3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latin typeface="Cambria"/>
                          <a:cs typeface="Cambria"/>
                        </a:rPr>
                        <a:t>Представление</a:t>
                      </a:r>
                      <a:r>
                        <a:rPr sz="4300" spc="-1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входных</a:t>
                      </a:r>
                      <a:r>
                        <a:rPr sz="4300" spc="-1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данных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270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текст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предложения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токены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2900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i="1" spc="-10" dirty="0">
                          <a:latin typeface="Cambria"/>
                          <a:cs typeface="Cambria"/>
                        </a:rPr>
                        <a:t>bag-of-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words</a:t>
                      </a:r>
                      <a:r>
                        <a:rPr sz="2400" i="1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(мешок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слов)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1203325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i="1" spc="-10" dirty="0">
                          <a:latin typeface="Cambria"/>
                          <a:cs typeface="Cambria"/>
                        </a:rPr>
                        <a:t>one-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hot</a:t>
                      </a:r>
                      <a:r>
                        <a:rPr sz="2400" i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encoding</a:t>
                      </a:r>
                      <a:r>
                        <a:rPr sz="2400" i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400" i="1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index</a:t>
                      </a:r>
                      <a:r>
                        <a:rPr sz="2400" i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vector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словарь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&gt;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сопоставляем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каждому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слову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(x</a:t>
                      </a:r>
                      <a:r>
                        <a:rPr sz="2400" spc="-15" baseline="-1736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…x</a:t>
                      </a:r>
                      <a:r>
                        <a:rPr sz="2400" spc="-15" baseline="-17361" dirty="0">
                          <a:latin typeface="Cambria"/>
                          <a:cs typeface="Cambria"/>
                        </a:rPr>
                        <a:t>|V|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),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где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400" baseline="-17361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=1,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400" baseline="-17361" dirty="0">
                          <a:latin typeface="Cambria"/>
                          <a:cs typeface="Cambria"/>
                        </a:rPr>
                        <a:t>k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=0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k≠i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722630" indent="-342900">
                        <a:lnSpc>
                          <a:spcPct val="100800"/>
                        </a:lnSpc>
                        <a:spcBef>
                          <a:spcPts val="18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представления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текста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складываем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latin typeface="Cambria"/>
                          <a:cs typeface="Cambria"/>
                        </a:rPr>
                        <a:t>one-</a:t>
                      </a:r>
                      <a:r>
                        <a:rPr sz="2400" i="1" spc="-25" dirty="0">
                          <a:latin typeface="Cambria"/>
                          <a:cs typeface="Cambria"/>
                        </a:rPr>
                        <a:t>hot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всех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&gt;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частот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</a:t>
                      </a:r>
                      <a:r>
                        <a:rPr sz="24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из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словаря</a:t>
                      </a:r>
                      <a:r>
                        <a:rPr sz="24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документе</a:t>
                      </a:r>
                      <a:r>
                        <a:rPr sz="24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(term</a:t>
                      </a:r>
                      <a:r>
                        <a:rPr sz="24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frequency</a:t>
                      </a:r>
                      <a:r>
                        <a:rPr sz="24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25" dirty="0">
                          <a:latin typeface="Cambria"/>
                          <a:cs typeface="Cambria"/>
                        </a:rPr>
                        <a:t>tf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7C6BC"/>
                      </a:solidFill>
                      <a:prstDash val="solid"/>
                    </a:lnL>
                    <a:lnR w="1270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270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99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</TotalTime>
  <Words>2274</Words>
  <Application>Microsoft Office PowerPoint</Application>
  <PresentationFormat>Экран (4:3)</PresentationFormat>
  <Paragraphs>463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Arial</vt:lpstr>
      <vt:lpstr>Arial MT</vt:lpstr>
      <vt:lpstr>Calibri</vt:lpstr>
      <vt:lpstr>Cambria</vt:lpstr>
      <vt:lpstr>Cambria Math</vt:lpstr>
      <vt:lpstr>Lucida Sans Unicode</vt:lpstr>
      <vt:lpstr>Symbol</vt:lpstr>
      <vt:lpstr>Times New Roman</vt:lpstr>
      <vt:lpstr>Wingdings</vt:lpstr>
      <vt:lpstr>Office Theme</vt:lpstr>
      <vt:lpstr>ML в NLP 101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Attention</vt:lpstr>
      <vt:lpstr>Презентация PowerPoint</vt:lpstr>
      <vt:lpstr>Презентация PowerPoint</vt:lpstr>
      <vt:lpstr>Self-Attention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Александр Орлов</dc:creator>
  <cp:lastModifiedBy>Орлов Александр Викторович</cp:lastModifiedBy>
  <cp:revision>32</cp:revision>
  <dcterms:created xsi:type="dcterms:W3CDTF">2024-09-22T16:08:51Z</dcterms:created>
  <dcterms:modified xsi:type="dcterms:W3CDTF">2024-09-23T19:43:15Z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2023-09-18T00:00:00Z</vt:filetime>
  </property>
  <property fmtid="{D5CDD505-2E9C-101B-9397-08002B2CF9AE}" pid="3" name="LastSaved">
    <vt:filetime>2024-09-22T00:00:00Z</vt:filetime>
  </property>
  <property fmtid="{D5CDD505-2E9C-101B-9397-08002B2CF9AE}" pid="4" name="Producer">
    <vt:lpwstr>macOS Версия 13.4 (Выпуск 22F66) Quartz PDFContext</vt:lpwstr>
  </property>
</Properties>
</file>